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67" r:id="rId2"/>
    <p:sldId id="269" r:id="rId3"/>
    <p:sldId id="289" r:id="rId4"/>
    <p:sldId id="270" r:id="rId5"/>
    <p:sldId id="271" r:id="rId6"/>
    <p:sldId id="288" r:id="rId7"/>
    <p:sldId id="290" r:id="rId8"/>
    <p:sldId id="291" r:id="rId9"/>
    <p:sldId id="272" r:id="rId10"/>
    <p:sldId id="273" r:id="rId11"/>
    <p:sldId id="274" r:id="rId12"/>
    <p:sldId id="262" r:id="rId13"/>
    <p:sldId id="266" r:id="rId14"/>
    <p:sldId id="268" r:id="rId15"/>
    <p:sldId id="292" r:id="rId16"/>
    <p:sldId id="296" r:id="rId17"/>
    <p:sldId id="295" r:id="rId18"/>
    <p:sldId id="294" r:id="rId19"/>
    <p:sldId id="298" r:id="rId20"/>
    <p:sldId id="293" r:id="rId21"/>
    <p:sldId id="275" r:id="rId22"/>
    <p:sldId id="276" r:id="rId23"/>
    <p:sldId id="278" r:id="rId24"/>
    <p:sldId id="277" r:id="rId25"/>
    <p:sldId id="279" r:id="rId26"/>
    <p:sldId id="280" r:id="rId27"/>
    <p:sldId id="284" r:id="rId28"/>
    <p:sldId id="282" r:id="rId29"/>
    <p:sldId id="283" r:id="rId30"/>
    <p:sldId id="285" r:id="rId31"/>
    <p:sldId id="286" r:id="rId32"/>
    <p:sldId id="287" r:id="rId33"/>
    <p:sldId id="281" r:id="rId34"/>
  </p:sldIdLst>
  <p:sldSz cx="10693400" cy="7562850"/>
  <p:notesSz cx="10693400" cy="756285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687"/>
    <p:restoredTop sz="82653"/>
  </p:normalViewPr>
  <p:slideViewPr>
    <p:cSldViewPr>
      <p:cViewPr varScale="1">
        <p:scale>
          <a:sx n="95" d="100"/>
          <a:sy n="95" d="100"/>
        </p:scale>
        <p:origin x="2584"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tiff>
</file>

<file path=ppt/media/image11.tiff>
</file>

<file path=ppt/media/image12.png>
</file>

<file path=ppt/media/image13.tiff>
</file>

<file path=ppt/media/image14.png>
</file>

<file path=ppt/media/image15.tiff>
</file>

<file path=ppt/media/image16.gif>
</file>

<file path=ppt/media/image17.png>
</file>

<file path=ppt/media/image2.tiff>
</file>

<file path=ppt/media/image3.png>
</file>

<file path=ppt/media/image4.tiff>
</file>

<file path=ppt/media/image5.gi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025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72907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Based on the action type, the store decides which operations to execute. </a:t>
            </a:r>
          </a:p>
          <a:p>
            <a:r>
              <a:rPr lang="en-GB" sz="1200" b="1" i="0" kern="1200" dirty="0">
                <a:solidFill>
                  <a:schemeClr val="tx1"/>
                </a:solidFill>
                <a:effectLst/>
                <a:latin typeface="+mn-lt"/>
                <a:ea typeface="+mn-ea"/>
                <a:cs typeface="+mn-cs"/>
              </a:rPr>
              <a:t>P</a:t>
            </a:r>
            <a:r>
              <a:rPr lang="en-GB" b="1" dirty="0"/>
              <a:t>ayload</a:t>
            </a:r>
            <a:r>
              <a:rPr lang="en-GB" sz="1200" b="0" i="0" kern="1200" dirty="0">
                <a:solidFill>
                  <a:schemeClr val="tx1"/>
                </a:solidFill>
                <a:effectLst/>
                <a:latin typeface="+mn-lt"/>
                <a:ea typeface="+mn-ea"/>
                <a:cs typeface="+mn-cs"/>
              </a:rPr>
              <a:t> is an optional attribute that will be used by </a:t>
            </a:r>
            <a:r>
              <a:rPr lang="en-GB" sz="1200" b="1" i="0" kern="1200" dirty="0">
                <a:solidFill>
                  <a:schemeClr val="tx1"/>
                </a:solidFill>
                <a:effectLst/>
                <a:latin typeface="+mn-lt"/>
                <a:ea typeface="+mn-ea"/>
                <a:cs typeface="+mn-cs"/>
              </a:rPr>
              <a:t>reducers</a:t>
            </a:r>
            <a:r>
              <a:rPr lang="en-GB" sz="1200" b="0" i="0" kern="1200" dirty="0">
                <a:solidFill>
                  <a:schemeClr val="tx1"/>
                </a:solidFill>
                <a:effectLst/>
                <a:latin typeface="+mn-lt"/>
                <a:ea typeface="+mn-ea"/>
                <a:cs typeface="+mn-cs"/>
              </a:rPr>
              <a:t> to modify the state.</a:t>
            </a:r>
          </a:p>
          <a:p>
            <a:endParaRPr lang="en-NL" dirty="0"/>
          </a:p>
        </p:txBody>
      </p:sp>
    </p:spTree>
    <p:extLst>
      <p:ext uri="{BB962C8B-B14F-4D97-AF65-F5344CB8AC3E}">
        <p14:creationId xmlns:p14="http://schemas.microsoft.com/office/powerpoint/2010/main" val="40340308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Reducers take in two parameters, the current state and the action</a:t>
            </a:r>
            <a:endParaRPr lang="en-NL" dirty="0"/>
          </a:p>
        </p:txBody>
      </p:sp>
    </p:spTree>
    <p:extLst>
      <p:ext uri="{BB962C8B-B14F-4D97-AF65-F5344CB8AC3E}">
        <p14:creationId xmlns:p14="http://schemas.microsoft.com/office/powerpoint/2010/main" val="33859437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NL" b="1" u="sng" dirty="0"/>
              <a:t>Example!</a:t>
            </a:r>
          </a:p>
          <a:p>
            <a:r>
              <a:rPr lang="en-GB" sz="1200" b="0" i="0" kern="1200" dirty="0">
                <a:solidFill>
                  <a:schemeClr val="tx1"/>
                </a:solidFill>
                <a:effectLst/>
                <a:latin typeface="+mn-lt"/>
                <a:ea typeface="+mn-ea"/>
                <a:cs typeface="+mn-cs"/>
              </a:rPr>
              <a:t>When a user successfully logs in to an application, an action with </a:t>
            </a:r>
            <a:r>
              <a:rPr lang="en-GB" dirty="0"/>
              <a:t>type</a:t>
            </a:r>
            <a:r>
              <a:rPr lang="en-GB" sz="1200" b="0" i="0" kern="1200" dirty="0">
                <a:solidFill>
                  <a:schemeClr val="tx1"/>
                </a:solidFill>
                <a:effectLst/>
                <a:latin typeface="+mn-lt"/>
                <a:ea typeface="+mn-ea"/>
                <a:cs typeface="+mn-cs"/>
              </a:rPr>
              <a:t> </a:t>
            </a:r>
            <a:r>
              <a:rPr lang="en-GB" dirty="0"/>
              <a:t>Login Action</a:t>
            </a:r>
            <a:r>
              <a:rPr lang="en-GB" sz="1200" b="0" i="0" kern="1200" dirty="0">
                <a:solidFill>
                  <a:schemeClr val="tx1"/>
                </a:solidFill>
                <a:effectLst/>
                <a:latin typeface="+mn-lt"/>
                <a:ea typeface="+mn-ea"/>
                <a:cs typeface="+mn-cs"/>
              </a:rPr>
              <a:t> will be dispatched to the store with the user information in the </a:t>
            </a:r>
            <a:r>
              <a:rPr lang="en-GB" dirty="0"/>
              <a:t>payload</a:t>
            </a:r>
            <a:r>
              <a:rPr lang="en-GB" sz="1200" b="0" i="0" kern="1200" dirty="0">
                <a:solidFill>
                  <a:schemeClr val="tx1"/>
                </a:solidFill>
                <a:effectLst/>
                <a:latin typeface="+mn-lt"/>
                <a:ea typeface="+mn-ea"/>
                <a:cs typeface="+mn-cs"/>
              </a:rPr>
              <a:t>. A reducer function will listen to this action and modify the state with the user information. In addition, as a side effect, you also want to save user information in the browser's local storage. An effect can be used to carry out this additional task (side effect).</a:t>
            </a:r>
          </a:p>
          <a:p>
            <a:endParaRPr lang="en-GB" sz="1200" b="0" i="0" kern="1200" dirty="0">
              <a:solidFill>
                <a:schemeClr val="tx1"/>
              </a:solidFill>
              <a:effectLst/>
              <a:latin typeface="+mn-lt"/>
              <a:ea typeface="+mn-ea"/>
              <a:cs typeface="+mn-cs"/>
            </a:endParaRPr>
          </a:p>
          <a:p>
            <a:r>
              <a:rPr lang="en-GB" sz="1200" b="1" i="0" u="sng" kern="1200" dirty="0">
                <a:solidFill>
                  <a:schemeClr val="tx1"/>
                </a:solidFill>
                <a:effectLst/>
                <a:latin typeface="+mn-lt"/>
                <a:ea typeface="+mn-ea"/>
                <a:cs typeface="+mn-cs"/>
              </a:rPr>
              <a:t>Dispatch : false</a:t>
            </a:r>
          </a:p>
          <a:p>
            <a:r>
              <a:rPr lang="en-GB" sz="1200" b="0" i="0" kern="1200" dirty="0">
                <a:solidFill>
                  <a:schemeClr val="tx1"/>
                </a:solidFill>
                <a:effectLst/>
                <a:latin typeface="+mn-lt"/>
                <a:ea typeface="+mn-ea"/>
                <a:cs typeface="+mn-cs"/>
              </a:rPr>
              <a:t>These effects do not map the incoming action to a new action type, which is why </a:t>
            </a:r>
            <a:r>
              <a:rPr lang="en-GB" dirty="0"/>
              <a:t>{dispatch: false}</a:t>
            </a:r>
            <a:r>
              <a:rPr lang="en-GB" sz="1200" b="0" i="0" kern="1200" dirty="0">
                <a:solidFill>
                  <a:schemeClr val="tx1"/>
                </a:solidFill>
                <a:effectLst/>
                <a:latin typeface="+mn-lt"/>
                <a:ea typeface="+mn-ea"/>
                <a:cs typeface="+mn-cs"/>
              </a:rPr>
              <a:t> config is used.</a:t>
            </a:r>
            <a:endParaRPr lang="en-NL" dirty="0"/>
          </a:p>
        </p:txBody>
      </p:sp>
    </p:spTree>
    <p:extLst>
      <p:ext uri="{BB962C8B-B14F-4D97-AF65-F5344CB8AC3E}">
        <p14:creationId xmlns:p14="http://schemas.microsoft.com/office/powerpoint/2010/main" val="35802998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endParaRPr lang="en-NL" dirty="0"/>
          </a:p>
        </p:txBody>
      </p:sp>
    </p:spTree>
    <p:extLst>
      <p:ext uri="{BB962C8B-B14F-4D97-AF65-F5344CB8AC3E}">
        <p14:creationId xmlns:p14="http://schemas.microsoft.com/office/powerpoint/2010/main" val="38578836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As you are well aware, an Angular application is typically made up of many components. Each of these components has its own state and has no awareness of the state of the other components. In order to share information between parent-child components, we use </a:t>
            </a:r>
            <a:r>
              <a:rPr lang="en-GB" dirty="0"/>
              <a:t>@Input</a:t>
            </a:r>
            <a:r>
              <a:rPr lang="en-GB" sz="1200" b="0" i="0" kern="1200" dirty="0">
                <a:solidFill>
                  <a:schemeClr val="tx1"/>
                </a:solidFill>
                <a:effectLst/>
                <a:latin typeface="+mn-lt"/>
                <a:ea typeface="+mn-ea"/>
                <a:cs typeface="+mn-cs"/>
              </a:rPr>
              <a:t> and </a:t>
            </a:r>
            <a:r>
              <a:rPr lang="en-GB" dirty="0"/>
              <a:t>@Output</a:t>
            </a:r>
            <a:r>
              <a:rPr lang="en-GB" sz="1200" b="0" i="0" kern="1200" dirty="0">
                <a:solidFill>
                  <a:schemeClr val="tx1"/>
                </a:solidFill>
                <a:effectLst/>
                <a:latin typeface="+mn-lt"/>
                <a:ea typeface="+mn-ea"/>
                <a:cs typeface="+mn-cs"/>
              </a:rPr>
              <a:t> decorators. However, this approach is practical only if your application consists of a few components, as shown below.</a:t>
            </a:r>
            <a:endParaRPr lang="en-NL" dirty="0"/>
          </a:p>
        </p:txBody>
      </p:sp>
    </p:spTree>
    <p:extLst>
      <p:ext uri="{BB962C8B-B14F-4D97-AF65-F5344CB8AC3E}">
        <p14:creationId xmlns:p14="http://schemas.microsoft.com/office/powerpoint/2010/main" val="1325481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Managing state in a Single page </a:t>
            </a:r>
            <a:r>
              <a:rPr lang="en-US" dirty="0" err="1"/>
              <a:t>Javascript</a:t>
            </a:r>
            <a:r>
              <a:rPr lang="en-US" dirty="0"/>
              <a:t> is hard and becomes quickly tedious with no clear overview what happens where.</a:t>
            </a:r>
          </a:p>
          <a:p>
            <a:endParaRPr lang="en-NL" dirty="0"/>
          </a:p>
        </p:txBody>
      </p:sp>
    </p:spTree>
    <p:extLst>
      <p:ext uri="{BB962C8B-B14F-4D97-AF65-F5344CB8AC3E}">
        <p14:creationId xmlns:p14="http://schemas.microsoft.com/office/powerpoint/2010/main" val="188636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01554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905801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297613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sz="1200" b="0" i="0" kern="1200" dirty="0">
                <a:solidFill>
                  <a:schemeClr val="tx1"/>
                </a:solidFill>
                <a:effectLst/>
                <a:latin typeface="+mn-lt"/>
                <a:ea typeface="+mn-ea"/>
                <a:cs typeface="+mn-cs"/>
              </a:rPr>
              <a:t>Reactive programming is a way applications handle events and data flow in your applications. In reactive programming, you design your components and other pieces of your software in order to react to those changes instead of asking for changes.</a:t>
            </a:r>
            <a:endParaRPr lang="en-NL" dirty="0"/>
          </a:p>
        </p:txBody>
      </p:sp>
    </p:spTree>
    <p:extLst>
      <p:ext uri="{BB962C8B-B14F-4D97-AF65-F5344CB8AC3E}">
        <p14:creationId xmlns:p14="http://schemas.microsoft.com/office/powerpoint/2010/main" val="1864950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a:t>https://</a:t>
            </a:r>
            <a:r>
              <a:rPr lang="en-US" dirty="0" err="1"/>
              <a:t>www.npmtrends.com</a:t>
            </a:r>
            <a:r>
              <a:rPr lang="en-US" dirty="0"/>
              <a:t>/@</a:t>
            </a:r>
            <a:r>
              <a:rPr lang="en-US" dirty="0" err="1"/>
              <a:t>ngrx</a:t>
            </a:r>
            <a:r>
              <a:rPr lang="en-US" dirty="0"/>
              <a:t>/store-vs-@</a:t>
            </a:r>
            <a:r>
              <a:rPr lang="en-US" dirty="0" err="1"/>
              <a:t>ngxs</a:t>
            </a:r>
            <a:r>
              <a:rPr lang="en-US" dirty="0"/>
              <a:t>/store</a:t>
            </a:r>
            <a:endParaRPr lang="en-NL" dirty="0"/>
          </a:p>
        </p:txBody>
      </p:sp>
    </p:spTree>
    <p:extLst>
      <p:ext uri="{BB962C8B-B14F-4D97-AF65-F5344CB8AC3E}">
        <p14:creationId xmlns:p14="http://schemas.microsoft.com/office/powerpoint/2010/main" val="40741484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err="1"/>
              <a:t>Ngrx</a:t>
            </a:r>
            <a:r>
              <a:rPr lang="en-US" dirty="0"/>
              <a:t> shines the most when you have a lot of </a:t>
            </a:r>
            <a:r>
              <a:rPr lang="en-US" b="1" dirty="0"/>
              <a:t>external actors </a:t>
            </a:r>
            <a:r>
              <a:rPr lang="en-US" dirty="0"/>
              <a:t>that can modify your application, such as a monitoring dashboard.</a:t>
            </a:r>
          </a:p>
          <a:p>
            <a:endParaRPr lang="en-US" dirty="0"/>
          </a:p>
          <a:p>
            <a:r>
              <a:rPr lang="en-US" dirty="0"/>
              <a:t>In those cases, it is hard to manage all the incoming data that are pushed to your application, and state management becomes hard. </a:t>
            </a:r>
          </a:p>
          <a:p>
            <a:endParaRPr lang="en-US" dirty="0"/>
          </a:p>
          <a:p>
            <a:r>
              <a:rPr lang="en-US" dirty="0"/>
              <a:t>That is why you want to simplify it with an immutable state, and this is one thing that the </a:t>
            </a:r>
            <a:r>
              <a:rPr lang="en-US" dirty="0" err="1"/>
              <a:t>Ngrx</a:t>
            </a:r>
            <a:r>
              <a:rPr lang="en-US" dirty="0"/>
              <a:t> store provides us with.</a:t>
            </a:r>
            <a:endParaRPr lang="en-NL" dirty="0"/>
          </a:p>
          <a:p>
            <a:endParaRPr lang="en-NL" dirty="0"/>
          </a:p>
        </p:txBody>
      </p:sp>
    </p:spTree>
    <p:extLst>
      <p:ext uri="{BB962C8B-B14F-4D97-AF65-F5344CB8AC3E}">
        <p14:creationId xmlns:p14="http://schemas.microsoft.com/office/powerpoint/2010/main" val="1235278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79" cy="189071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B496B693-9FDE-D34D-BA2D-87876F5E0558}" type="datetime1">
              <a:rPr lang="en-US" smtClean="0"/>
              <a:t>12/17/21</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dirty="0"/>
          </a:p>
        </p:txBody>
      </p:sp>
      <p:sp>
        <p:nvSpPr>
          <p:cNvPr id="3" name="Holder 3"/>
          <p:cNvSpPr>
            <a:spLocks noGrp="1"/>
          </p:cNvSpPr>
          <p:nvPr>
            <p:ph type="body" idx="1"/>
          </p:nvPr>
        </p:nvSpPr>
        <p:spPr>
          <a:xfrm>
            <a:off x="1586617" y="2257425"/>
            <a:ext cx="8895474" cy="4201518"/>
          </a:xfrm>
        </p:spPr>
        <p:txBody>
          <a:bodyPr lIns="0" tIns="0" rIns="0" bIns="0"/>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2C668659-E1B9-F248-8B7A-62E98257FA2B}" type="datetime1">
              <a:rPr lang="en-US" smtClean="0"/>
              <a:t>12/17/21</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8" name="bk object 18"/>
          <p:cNvSpPr/>
          <p:nvPr/>
        </p:nvSpPr>
        <p:spPr>
          <a:xfrm>
            <a:off x="1505596" y="1189491"/>
            <a:ext cx="6314690" cy="4848596"/>
          </a:xfrm>
          <a:prstGeom prst="rect">
            <a:avLst/>
          </a:prstGeom>
          <a:blipFill>
            <a:blip r:embed="rId2" cstate="print"/>
            <a:stretch>
              <a:fillRect/>
            </a:stretch>
          </a:blipFill>
        </p:spPr>
        <p:txBody>
          <a:bodyPr wrap="square" lIns="0" tIns="0" rIns="0" bIns="0" rtlCol="0"/>
          <a:lstStyle/>
          <a:p>
            <a:endParaRPr/>
          </a:p>
        </p:txBody>
      </p:sp>
      <p:sp>
        <p:nvSpPr>
          <p:cNvPr id="19" name="bk object 19"/>
          <p:cNvSpPr/>
          <p:nvPr/>
        </p:nvSpPr>
        <p:spPr>
          <a:xfrm>
            <a:off x="1997845" y="2045979"/>
            <a:ext cx="1568450" cy="1567180"/>
          </a:xfrm>
          <a:custGeom>
            <a:avLst/>
            <a:gdLst/>
            <a:ahLst/>
            <a:cxnLst/>
            <a:rect l="l" t="t" r="r" b="b"/>
            <a:pathLst>
              <a:path w="1568450" h="1567179">
                <a:moveTo>
                  <a:pt x="0" y="1566671"/>
                </a:moveTo>
                <a:lnTo>
                  <a:pt x="1568195" y="1566671"/>
                </a:lnTo>
                <a:lnTo>
                  <a:pt x="1568195" y="0"/>
                </a:lnTo>
                <a:lnTo>
                  <a:pt x="0" y="0"/>
                </a:lnTo>
                <a:lnTo>
                  <a:pt x="0" y="1566671"/>
                </a:lnTo>
                <a:close/>
              </a:path>
            </a:pathLst>
          </a:custGeom>
          <a:solidFill>
            <a:srgbClr val="00CC99"/>
          </a:solidFill>
        </p:spPr>
        <p:txBody>
          <a:bodyPr wrap="square" lIns="0" tIns="0" rIns="0" bIns="0" rtlCol="0"/>
          <a:lstStyle/>
          <a:p>
            <a:endParaRPr/>
          </a:p>
        </p:txBody>
      </p:sp>
      <p:sp>
        <p:nvSpPr>
          <p:cNvPr id="20" name="bk object 20"/>
          <p:cNvSpPr/>
          <p:nvPr/>
        </p:nvSpPr>
        <p:spPr>
          <a:xfrm>
            <a:off x="1990986" y="2039121"/>
            <a:ext cx="1582420" cy="1580515"/>
          </a:xfrm>
          <a:custGeom>
            <a:avLst/>
            <a:gdLst/>
            <a:ahLst/>
            <a:cxnLst/>
            <a:rect l="l" t="t" r="r" b="b"/>
            <a:pathLst>
              <a:path w="1582420" h="1580514">
                <a:moveTo>
                  <a:pt x="1581911" y="0"/>
                </a:moveTo>
                <a:lnTo>
                  <a:pt x="0" y="0"/>
                </a:lnTo>
                <a:lnTo>
                  <a:pt x="0" y="1580387"/>
                </a:lnTo>
                <a:lnTo>
                  <a:pt x="1581911" y="1580387"/>
                </a:lnTo>
                <a:lnTo>
                  <a:pt x="1581911" y="1573529"/>
                </a:lnTo>
                <a:lnTo>
                  <a:pt x="13715" y="1573529"/>
                </a:lnTo>
                <a:lnTo>
                  <a:pt x="6857" y="1566671"/>
                </a:lnTo>
                <a:lnTo>
                  <a:pt x="13715" y="1566671"/>
                </a:lnTo>
                <a:lnTo>
                  <a:pt x="13715" y="13715"/>
                </a:lnTo>
                <a:lnTo>
                  <a:pt x="6857" y="13715"/>
                </a:lnTo>
                <a:lnTo>
                  <a:pt x="13715" y="6857"/>
                </a:lnTo>
                <a:lnTo>
                  <a:pt x="1581911" y="6857"/>
                </a:lnTo>
                <a:lnTo>
                  <a:pt x="1581911" y="0"/>
                </a:lnTo>
                <a:close/>
              </a:path>
              <a:path w="1582420" h="1580514">
                <a:moveTo>
                  <a:pt x="13715" y="1566671"/>
                </a:moveTo>
                <a:lnTo>
                  <a:pt x="6857" y="1566671"/>
                </a:lnTo>
                <a:lnTo>
                  <a:pt x="13715" y="1573529"/>
                </a:lnTo>
                <a:lnTo>
                  <a:pt x="13715" y="1566671"/>
                </a:lnTo>
                <a:close/>
              </a:path>
              <a:path w="1582420" h="1580514">
                <a:moveTo>
                  <a:pt x="1568192" y="1566671"/>
                </a:moveTo>
                <a:lnTo>
                  <a:pt x="13715" y="1566671"/>
                </a:lnTo>
                <a:lnTo>
                  <a:pt x="13715" y="1573529"/>
                </a:lnTo>
                <a:lnTo>
                  <a:pt x="1568192" y="1573529"/>
                </a:lnTo>
                <a:lnTo>
                  <a:pt x="1568192" y="1566671"/>
                </a:lnTo>
                <a:close/>
              </a:path>
              <a:path w="1582420" h="1580514">
                <a:moveTo>
                  <a:pt x="1568192" y="6857"/>
                </a:moveTo>
                <a:lnTo>
                  <a:pt x="1568192" y="1573529"/>
                </a:lnTo>
                <a:lnTo>
                  <a:pt x="1575050" y="1566671"/>
                </a:lnTo>
                <a:lnTo>
                  <a:pt x="1581911" y="1566671"/>
                </a:lnTo>
                <a:lnTo>
                  <a:pt x="1581911" y="13715"/>
                </a:lnTo>
                <a:lnTo>
                  <a:pt x="1575050" y="13715"/>
                </a:lnTo>
                <a:lnTo>
                  <a:pt x="1568192" y="6857"/>
                </a:lnTo>
                <a:close/>
              </a:path>
              <a:path w="1582420" h="1580514">
                <a:moveTo>
                  <a:pt x="1581911" y="1566671"/>
                </a:moveTo>
                <a:lnTo>
                  <a:pt x="1575050" y="1566671"/>
                </a:lnTo>
                <a:lnTo>
                  <a:pt x="1568192" y="1573529"/>
                </a:lnTo>
                <a:lnTo>
                  <a:pt x="1581911" y="1573529"/>
                </a:lnTo>
                <a:lnTo>
                  <a:pt x="1581911" y="1566671"/>
                </a:lnTo>
                <a:close/>
              </a:path>
              <a:path w="1582420" h="1580514">
                <a:moveTo>
                  <a:pt x="13715" y="6857"/>
                </a:moveTo>
                <a:lnTo>
                  <a:pt x="6857" y="13715"/>
                </a:lnTo>
                <a:lnTo>
                  <a:pt x="13715" y="13715"/>
                </a:lnTo>
                <a:lnTo>
                  <a:pt x="13715" y="6857"/>
                </a:lnTo>
                <a:close/>
              </a:path>
              <a:path w="1582420" h="1580514">
                <a:moveTo>
                  <a:pt x="1568192" y="6857"/>
                </a:moveTo>
                <a:lnTo>
                  <a:pt x="13715" y="6857"/>
                </a:lnTo>
                <a:lnTo>
                  <a:pt x="13715" y="13715"/>
                </a:lnTo>
                <a:lnTo>
                  <a:pt x="1568192" y="13715"/>
                </a:lnTo>
                <a:lnTo>
                  <a:pt x="1568192" y="6857"/>
                </a:lnTo>
                <a:close/>
              </a:path>
              <a:path w="1582420" h="1580514">
                <a:moveTo>
                  <a:pt x="1581911" y="6857"/>
                </a:moveTo>
                <a:lnTo>
                  <a:pt x="1568192" y="6857"/>
                </a:lnTo>
                <a:lnTo>
                  <a:pt x="1575050" y="13715"/>
                </a:lnTo>
                <a:lnTo>
                  <a:pt x="1581911" y="13715"/>
                </a:lnTo>
                <a:lnTo>
                  <a:pt x="1581911" y="6857"/>
                </a:lnTo>
                <a:close/>
              </a:path>
            </a:pathLst>
          </a:custGeom>
          <a:solidFill>
            <a:srgbClr val="00956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0" y="1739455"/>
            <a:ext cx="4651629" cy="4991481"/>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B6121E9A-9D8F-554C-B283-F41E0A321D9E}" type="datetime1">
              <a:rPr lang="en-US" smtClean="0"/>
              <a:t>12/17/21</a:t>
            </a:fld>
            <a:endParaRPr lang="en-US"/>
          </a:p>
        </p:txBody>
      </p:sp>
      <p:sp>
        <p:nvSpPr>
          <p:cNvPr id="7" name="Holder 7"/>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830FFAC-C408-5B4A-A43B-C51D21E865D6}" type="datetime1">
              <a:rPr lang="en-US" smtClean="0"/>
              <a:t>12/17/21</a:t>
            </a:fld>
            <a:endParaRPr lang="en-US"/>
          </a:p>
        </p:txBody>
      </p:sp>
      <p:sp>
        <p:nvSpPr>
          <p:cNvPr id="5" name="Holder 5"/>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AAFBA3EB-6224-474F-84CA-5E91E4443D27}" type="datetime1">
              <a:rPr lang="en-US" smtClean="0"/>
              <a:t>12/17/21</a:t>
            </a:fld>
            <a:endParaRPr lang="en-US"/>
          </a:p>
        </p:txBody>
      </p:sp>
      <p:sp>
        <p:nvSpPr>
          <p:cNvPr id="4" name="Holder 4"/>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783209" y="464387"/>
            <a:ext cx="9126983" cy="113919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1pPr>
            <a:lvl2pPr marL="0" marR="0" lvl="1" indent="177256"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2pPr>
            <a:lvl3pPr marL="0" marR="0" lvl="2" indent="354513"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3pPr>
            <a:lvl4pPr marL="0" marR="0" lvl="3" indent="531769"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4pPr>
            <a:lvl5pPr marL="0" marR="0" lvl="4" indent="709026"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5pPr>
            <a:lvl6pPr marL="0" marR="0" lvl="5" indent="886282"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6pPr>
            <a:lvl7pPr marL="0" marR="0" lvl="6" indent="1063539"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7pPr>
            <a:lvl8pPr marL="0" marR="0" lvl="7" indent="1240795"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8pPr>
            <a:lvl9pPr marL="0" marR="0" lvl="8" indent="1418052"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9pPr>
          </a:lstStyle>
          <a:p>
            <a:endParaRPr/>
          </a:p>
        </p:txBody>
      </p:sp>
      <p:sp>
        <p:nvSpPr>
          <p:cNvPr id="15" name="Shape 15"/>
          <p:cNvSpPr txBox="1">
            <a:spLocks noGrp="1"/>
          </p:cNvSpPr>
          <p:nvPr>
            <p:ph type="body" idx="1"/>
          </p:nvPr>
        </p:nvSpPr>
        <p:spPr>
          <a:xfrm>
            <a:off x="783209" y="4127050"/>
            <a:ext cx="9126983" cy="638158"/>
          </a:xfrm>
          <a:prstGeom prst="rect">
            <a:avLst/>
          </a:prstGeom>
          <a:noFill/>
          <a:ln>
            <a:noFill/>
          </a:ln>
        </p:spPr>
        <p:txBody>
          <a:bodyPr lIns="91425" tIns="91425" rIns="91425" bIns="91425" anchor="ctr" anchorCtr="0"/>
          <a:lstStyle>
            <a:lvl1pPr marL="344665" marR="0" lvl="0"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1pPr>
            <a:lvl2pPr marL="689331" marR="0" lvl="1"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2pPr>
            <a:lvl3pPr marL="1033996" marR="0" lvl="2"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3pPr>
            <a:lvl4pPr marL="1378661" marR="0" lvl="3"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4pPr>
            <a:lvl5pPr marL="1723327" marR="0" lvl="4"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5pPr>
            <a:lvl6pPr marL="2067992" marR="0" lvl="5"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6pPr>
            <a:lvl7pPr marL="2412657" marR="0" lvl="6"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7pPr>
            <a:lvl8pPr marL="2757322" marR="0" lvl="7"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8pPr>
            <a:lvl9pPr marL="3101988" marR="0" lvl="8"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9pPr>
          </a:lstStyle>
          <a:p>
            <a:endParaRPr/>
          </a:p>
        </p:txBody>
      </p:sp>
      <p:sp>
        <p:nvSpPr>
          <p:cNvPr id="16" name="Shape 16"/>
          <p:cNvSpPr txBox="1">
            <a:spLocks noGrp="1"/>
          </p:cNvSpPr>
          <p:nvPr>
            <p:ph type="sldNum" idx="12"/>
          </p:nvPr>
        </p:nvSpPr>
        <p:spPr>
          <a:xfrm>
            <a:off x="5189975" y="7178799"/>
            <a:ext cx="303008" cy="295424"/>
          </a:xfrm>
          <a:prstGeom prst="rect">
            <a:avLst/>
          </a:prstGeom>
          <a:noFill/>
          <a:ln>
            <a:noFill/>
          </a:ln>
        </p:spPr>
        <p:txBody>
          <a:bodyPr lIns="50800" tIns="50800" rIns="50800" bIns="50800" anchor="t" anchorCtr="0">
            <a:noAutofit/>
          </a:bodyPr>
          <a:lstStyle/>
          <a:p>
            <a:pPr algn="ctr">
              <a:buClr>
                <a:srgbClr val="FFFFFF"/>
              </a:buClr>
              <a:buSzPct val="25000"/>
            </a:pPr>
            <a:fld id="{00000000-1234-1234-1234-123412341234}" type="slidenum">
              <a:rPr lang="en-US" sz="1396" b="0" smtClean="0">
                <a:solidFill>
                  <a:srgbClr val="FFFFFF"/>
                </a:solidFill>
                <a:latin typeface="Helvetica Neue"/>
                <a:ea typeface="Helvetica Neue"/>
                <a:cs typeface="Helvetica Neue"/>
                <a:sym typeface="Helvetica Neue"/>
              </a:rPr>
              <a:pPr algn="ctr">
                <a:buClr>
                  <a:srgbClr val="FFFFFF"/>
                </a:buClr>
                <a:buSzPct val="25000"/>
              </a:pPr>
              <a:t>‹#›</a:t>
            </a:fld>
            <a:endParaRPr lang="en-US" sz="1396" b="0">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12717626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399675" y="6985257"/>
            <a:ext cx="9047480"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a:p>
        </p:txBody>
      </p:sp>
      <p:sp>
        <p:nvSpPr>
          <p:cNvPr id="2" name="Holder 2"/>
          <p:cNvSpPr>
            <a:spLocks noGrp="1"/>
          </p:cNvSpPr>
          <p:nvPr>
            <p:ph type="title"/>
          </p:nvPr>
        </p:nvSpPr>
        <p:spPr>
          <a:xfrm>
            <a:off x="460615" y="483077"/>
            <a:ext cx="9772169" cy="354965"/>
          </a:xfrm>
          <a:prstGeom prst="rect">
            <a:avLst/>
          </a:prstGeom>
        </p:spPr>
        <p:txBody>
          <a:bodyPr wrap="square" lIns="0" tIns="0" rIns="0" bIns="0">
            <a:spAutoFit/>
          </a:bodyPr>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a:xfrm>
            <a:off x="0" y="1876425"/>
            <a:ext cx="10736975" cy="4811118"/>
          </a:xfrm>
          <a:prstGeom prst="rect">
            <a:avLst/>
          </a:prstGeom>
        </p:spPr>
        <p:txBody>
          <a:bodyPr wrap="square" lIns="0" tIns="0" rIns="0" bIns="0">
            <a:spAutoFit/>
          </a:bodyPr>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5A1FA41D-3A39-F741-AA79-3F454EC99F26}" type="datetime1">
              <a:rPr lang="en-US" smtClean="0"/>
              <a:t>12/17/21</a:t>
            </a:fld>
            <a:endParaRPr lang="en-US"/>
          </a:p>
        </p:txBody>
      </p:sp>
      <p:sp>
        <p:nvSpPr>
          <p:cNvPr id="6" name="Holder 6"/>
          <p:cNvSpPr>
            <a:spLocks noGrp="1"/>
          </p:cNvSpPr>
          <p:nvPr>
            <p:ph type="sldNum" sz="quarter" idx="7"/>
          </p:nvPr>
        </p:nvSpPr>
        <p:spPr>
          <a:xfrm>
            <a:off x="10263017" y="7288395"/>
            <a:ext cx="191134" cy="152400"/>
          </a:xfrm>
          <a:prstGeom prst="rect">
            <a:avLst/>
          </a:prstGeom>
        </p:spPr>
        <p:txBody>
          <a:bodyPr wrap="square" lIns="0" tIns="0" rIns="0" bIns="0">
            <a:spAutoFit/>
          </a:bodyPr>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redux.js.org/"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tiff"/></Relationships>
</file>

<file path=ppt/slides/_rels/slide24.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medium.com/better-programming/angular-getting-started-with-ngrx-75b9139c23eb" TargetMode="External"/><Relationship Id="rId2" Type="http://schemas.openxmlformats.org/officeDocument/2006/relationships/hyperlink" Target="https://medium.com/better-programming/angular-building-a-crud-application-with-ngrx-40e5f1c0b50c"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0" y="1929310"/>
            <a:ext cx="10693400" cy="661720"/>
          </a:xfrm>
          <a:prstGeom prst="rect">
            <a:avLst/>
          </a:prstGeom>
        </p:spPr>
        <p:txBody>
          <a:bodyPr vert="horz" wrap="square" lIns="0" tIns="0" rIns="0" bIns="0" rtlCol="0">
            <a:spAutoFit/>
          </a:bodyPr>
          <a:lstStyle/>
          <a:p>
            <a:pPr marL="12700" marR="5080" indent="1202690" algn="ctr">
              <a:lnSpc>
                <a:spcPct val="100299"/>
              </a:lnSpc>
            </a:pPr>
            <a:r>
              <a:rPr sz="4300" b="1" spc="-5" dirty="0">
                <a:solidFill>
                  <a:srgbClr val="C00000"/>
                </a:solidFill>
                <a:latin typeface="Verdana" panose="020B0604030504040204" pitchFamily="34" charset="0"/>
                <a:ea typeface="Verdana" panose="020B0604030504040204" pitchFamily="34" charset="0"/>
                <a:cs typeface="Verdana" panose="020B0604030504040204" pitchFamily="34" charset="0"/>
              </a:rPr>
              <a:t>Angula</a:t>
            </a:r>
            <a:r>
              <a:rPr sz="4300" b="1" dirty="0">
                <a:solidFill>
                  <a:srgbClr val="C00000"/>
                </a:solidFill>
                <a:latin typeface="Verdana" panose="020B0604030504040204" pitchFamily="34" charset="0"/>
                <a:ea typeface="Verdana" panose="020B0604030504040204" pitchFamily="34" charset="0"/>
                <a:cs typeface="Verdana" panose="020B0604030504040204" pitchFamily="34" charset="0"/>
              </a:rPr>
              <a:t>r</a:t>
            </a:r>
            <a:r>
              <a:rPr sz="4300" b="1" spc="-5" dirty="0">
                <a:solidFill>
                  <a:srgbClr val="C00000"/>
                </a:solidFill>
                <a:latin typeface="Verdana" panose="020B0604030504040204" pitchFamily="34" charset="0"/>
                <a:ea typeface="Verdana" panose="020B0604030504040204" pitchFamily="34" charset="0"/>
                <a:cs typeface="Verdana" panose="020B0604030504040204" pitchFamily="34" charset="0"/>
              </a:rPr>
              <a:t> </a:t>
            </a:r>
            <a:r>
              <a:rPr lang="en-NL" sz="4300" b="1" dirty="0">
                <a:solidFill>
                  <a:srgbClr val="C00000"/>
                </a:solidFill>
                <a:latin typeface="Verdana" panose="020B0604030504040204" pitchFamily="34" charset="0"/>
                <a:ea typeface="Verdana" panose="020B0604030504040204" pitchFamily="34" charset="0"/>
                <a:cs typeface="Verdana" panose="020B0604030504040204" pitchFamily="34" charset="0"/>
              </a:rPr>
              <a:t>–</a:t>
            </a:r>
            <a:r>
              <a:rPr sz="4300" b="1" spc="10" dirty="0">
                <a:solidFill>
                  <a:srgbClr val="C00000"/>
                </a:solidFill>
                <a:latin typeface="Verdana" panose="020B0604030504040204" pitchFamily="34" charset="0"/>
                <a:ea typeface="Verdana" panose="020B0604030504040204" pitchFamily="34" charset="0"/>
                <a:cs typeface="Verdana" panose="020B0604030504040204" pitchFamily="34" charset="0"/>
              </a:rPr>
              <a:t> </a:t>
            </a:r>
            <a:r>
              <a:rPr lang="nl-NL" sz="4300" b="1" i="1" spc="-5" dirty="0">
                <a:solidFill>
                  <a:schemeClr val="accent2"/>
                </a:solidFill>
                <a:latin typeface="Verdana" panose="020B0604030504040204" pitchFamily="34" charset="0"/>
                <a:ea typeface="Verdana" panose="020B0604030504040204" pitchFamily="34" charset="0"/>
                <a:cs typeface="Verdana" panose="020B0604030504040204" pitchFamily="34" charset="0"/>
              </a:rPr>
              <a:t>State management</a:t>
            </a:r>
            <a:endParaRPr sz="4300" i="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289507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460615" y="2257425"/>
            <a:ext cx="9772169" cy="2400657"/>
          </a:xfrm>
        </p:spPr>
        <p:txBody>
          <a:bodyPr/>
          <a:lstStyle/>
          <a:p>
            <a:pPr algn="ctr"/>
            <a:r>
              <a:rPr lang="en-GB" b="1" dirty="0">
                <a:solidFill>
                  <a:srgbClr val="C00000"/>
                </a:solidFill>
              </a:rPr>
              <a:t>2. State is immutable</a:t>
            </a:r>
          </a:p>
          <a:p>
            <a:endParaRPr lang="en-GB" b="1" dirty="0"/>
          </a:p>
          <a:p>
            <a:pPr algn="ctr"/>
            <a:endParaRPr lang="en-GB" dirty="0"/>
          </a:p>
          <a:p>
            <a:pPr algn="ctr"/>
            <a:r>
              <a:rPr lang="en-GB" dirty="0"/>
              <a:t>In order to make changes in the state,</a:t>
            </a:r>
          </a:p>
          <a:p>
            <a:pPr algn="ctr"/>
            <a:r>
              <a:rPr lang="en-GB" dirty="0"/>
              <a:t> you have to </a:t>
            </a:r>
            <a:r>
              <a:rPr lang="en-GB" b="1" i="1" dirty="0"/>
              <a:t>dispatch actions</a:t>
            </a:r>
          </a:p>
          <a:p>
            <a:endParaRPr lang="en-NL" dirty="0"/>
          </a:p>
          <a:p>
            <a:endParaRPr lang="en-NL" dirty="0"/>
          </a:p>
          <a:p>
            <a:endParaRPr lang="en-NL" dirty="0"/>
          </a:p>
        </p:txBody>
      </p:sp>
    </p:spTree>
    <p:extLst>
      <p:ext uri="{BB962C8B-B14F-4D97-AF65-F5344CB8AC3E}">
        <p14:creationId xmlns:p14="http://schemas.microsoft.com/office/powerpoint/2010/main" val="956502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898962" y="2257425"/>
            <a:ext cx="8895474" cy="1800493"/>
          </a:xfrm>
        </p:spPr>
        <p:txBody>
          <a:bodyPr/>
          <a:lstStyle/>
          <a:p>
            <a:pPr algn="ctr"/>
            <a:r>
              <a:rPr lang="en-GB" b="1" dirty="0">
                <a:solidFill>
                  <a:srgbClr val="C00000"/>
                </a:solidFill>
              </a:rPr>
              <a:t>3. State is modified with pure functions </a:t>
            </a:r>
          </a:p>
          <a:p>
            <a:pPr algn="ctr"/>
            <a:endParaRPr lang="en-GB" b="1" dirty="0"/>
          </a:p>
          <a:p>
            <a:pPr algn="ctr"/>
            <a:r>
              <a:rPr lang="en-GB" b="1" dirty="0"/>
              <a:t>Called: </a:t>
            </a:r>
            <a:r>
              <a:rPr lang="en-GB" b="1" i="1" dirty="0">
                <a:solidFill>
                  <a:srgbClr val="C00000"/>
                </a:solidFill>
              </a:rPr>
              <a:t>Reducers</a:t>
            </a:r>
          </a:p>
          <a:p>
            <a:endParaRPr lang="en-NL" dirty="0"/>
          </a:p>
          <a:p>
            <a:endParaRPr lang="en-NL" dirty="0"/>
          </a:p>
          <a:p>
            <a:endParaRPr lang="en-NL" dirty="0"/>
          </a:p>
        </p:txBody>
      </p:sp>
    </p:spTree>
    <p:extLst>
      <p:ext uri="{BB962C8B-B14F-4D97-AF65-F5344CB8AC3E}">
        <p14:creationId xmlns:p14="http://schemas.microsoft.com/office/powerpoint/2010/main" val="39641291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1043360" y="196949"/>
            <a:ext cx="8606603" cy="1674146"/>
          </a:xfrm>
          <a:prstGeom prst="rect">
            <a:avLst/>
          </a:prstGeom>
        </p:spPr>
        <p:txBody>
          <a:bodyPr wrap="square" lIns="70890" tIns="70890" rIns="70890" bIns="70890" anchor="ctr" anchorCtr="0">
            <a:noAutofit/>
          </a:bodyPr>
          <a:lstStyle/>
          <a:p>
            <a:r>
              <a:rPr lang="en-US"/>
              <a:t>Architecture</a:t>
            </a:r>
          </a:p>
        </p:txBody>
      </p:sp>
      <p:pic>
        <p:nvPicPr>
          <p:cNvPr id="95" name="Shape 95"/>
          <p:cNvPicPr preferRelativeResize="0"/>
          <p:nvPr/>
        </p:nvPicPr>
        <p:blipFill>
          <a:blip r:embed="rId3">
            <a:alphaModFix/>
          </a:blip>
          <a:stretch>
            <a:fillRect/>
          </a:stretch>
        </p:blipFill>
        <p:spPr>
          <a:xfrm>
            <a:off x="1161898" y="1503734"/>
            <a:ext cx="8117468" cy="5479297"/>
          </a:xfrm>
          <a:prstGeom prst="rect">
            <a:avLst/>
          </a:prstGeom>
          <a:noFill/>
          <a:ln>
            <a:noFill/>
          </a:ln>
        </p:spPr>
      </p:pic>
    </p:spTree>
    <p:extLst>
      <p:ext uri="{BB962C8B-B14F-4D97-AF65-F5344CB8AC3E}">
        <p14:creationId xmlns:p14="http://schemas.microsoft.com/office/powerpoint/2010/main" val="31617430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D8F33-9E1D-CA48-B251-E382D10C92B2}"/>
              </a:ext>
            </a:extLst>
          </p:cNvPr>
          <p:cNvSpPr>
            <a:spLocks noGrp="1"/>
          </p:cNvSpPr>
          <p:nvPr>
            <p:ph type="title"/>
          </p:nvPr>
        </p:nvSpPr>
        <p:spPr>
          <a:xfrm>
            <a:off x="460615" y="483077"/>
            <a:ext cx="9772169" cy="423193"/>
          </a:xfrm>
        </p:spPr>
        <p:txBody>
          <a:bodyPr/>
          <a:lstStyle/>
          <a:p>
            <a:pPr algn="ctr"/>
            <a:r>
              <a:rPr lang="en-NL" dirty="0"/>
              <a:t>NgRx/Redux</a:t>
            </a:r>
          </a:p>
        </p:txBody>
      </p:sp>
      <p:pic>
        <p:nvPicPr>
          <p:cNvPr id="4" name="Picture 3">
            <a:extLst>
              <a:ext uri="{FF2B5EF4-FFF2-40B4-BE49-F238E27FC236}">
                <a16:creationId xmlns:a16="http://schemas.microsoft.com/office/drawing/2014/main" id="{168EC848-6286-3D41-BE2F-8E9BDBA296ED}"/>
              </a:ext>
            </a:extLst>
          </p:cNvPr>
          <p:cNvPicPr>
            <a:picLocks noChangeAspect="1"/>
          </p:cNvPicPr>
          <p:nvPr/>
        </p:nvPicPr>
        <p:blipFill>
          <a:blip r:embed="rId2"/>
          <a:stretch>
            <a:fillRect/>
          </a:stretch>
        </p:blipFill>
        <p:spPr>
          <a:xfrm>
            <a:off x="1980045" y="2181225"/>
            <a:ext cx="6572993" cy="3124200"/>
          </a:xfrm>
          <a:prstGeom prst="rect">
            <a:avLst/>
          </a:prstGeom>
        </p:spPr>
      </p:pic>
    </p:spTree>
    <p:extLst>
      <p:ext uri="{BB962C8B-B14F-4D97-AF65-F5344CB8AC3E}">
        <p14:creationId xmlns:p14="http://schemas.microsoft.com/office/powerpoint/2010/main" val="5633535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EA74A-978D-E945-B409-D6665C616C1F}"/>
              </a:ext>
            </a:extLst>
          </p:cNvPr>
          <p:cNvSpPr>
            <a:spLocks noGrp="1"/>
          </p:cNvSpPr>
          <p:nvPr>
            <p:ph type="title"/>
          </p:nvPr>
        </p:nvSpPr>
        <p:spPr>
          <a:xfrm>
            <a:off x="460615" y="483077"/>
            <a:ext cx="9772169" cy="423193"/>
          </a:xfrm>
        </p:spPr>
        <p:txBody>
          <a:bodyPr/>
          <a:lstStyle/>
          <a:p>
            <a:pPr algn="ctr"/>
            <a:r>
              <a:rPr lang="en-NL" dirty="0"/>
              <a:t>What is NgRX?</a:t>
            </a:r>
          </a:p>
        </p:txBody>
      </p:sp>
      <p:sp>
        <p:nvSpPr>
          <p:cNvPr id="3" name="Text Placeholder 2">
            <a:extLst>
              <a:ext uri="{FF2B5EF4-FFF2-40B4-BE49-F238E27FC236}">
                <a16:creationId xmlns:a16="http://schemas.microsoft.com/office/drawing/2014/main" id="{8D11AFCC-095B-BD44-A445-A675DFB247B4}"/>
              </a:ext>
            </a:extLst>
          </p:cNvPr>
          <p:cNvSpPr>
            <a:spLocks noGrp="1"/>
          </p:cNvSpPr>
          <p:nvPr>
            <p:ph type="body" idx="1"/>
          </p:nvPr>
        </p:nvSpPr>
        <p:spPr>
          <a:xfrm>
            <a:off x="460615" y="2257425"/>
            <a:ext cx="10143885" cy="300082"/>
          </a:xfrm>
        </p:spPr>
        <p:txBody>
          <a:bodyPr/>
          <a:lstStyle/>
          <a:p>
            <a:pPr algn="ctr"/>
            <a:r>
              <a:rPr lang="en-GB" b="1" dirty="0" err="1">
                <a:solidFill>
                  <a:srgbClr val="7030A0"/>
                </a:solidFill>
              </a:rPr>
              <a:t>NgRx</a:t>
            </a:r>
            <a:r>
              <a:rPr lang="en-GB" dirty="0"/>
              <a:t> is a </a:t>
            </a:r>
            <a:r>
              <a:rPr lang="en-GB" b="1" i="1" dirty="0"/>
              <a:t>state</a:t>
            </a:r>
            <a:r>
              <a:rPr lang="en-GB" dirty="0"/>
              <a:t> management system that is based on the </a:t>
            </a:r>
            <a:r>
              <a:rPr lang="en-GB" b="1" i="1" dirty="0">
                <a:solidFill>
                  <a:srgbClr val="7030A0"/>
                </a:solidFill>
                <a:hlinkClick r:id="rId2">
                  <a:extLst>
                    <a:ext uri="{A12FA001-AC4F-418D-AE19-62706E023703}">
                      <ahyp:hlinkClr xmlns:ahyp="http://schemas.microsoft.com/office/drawing/2018/hyperlinkcolor" val="tx"/>
                    </a:ext>
                  </a:extLst>
                </a:hlinkClick>
              </a:rPr>
              <a:t>Redux</a:t>
            </a:r>
            <a:r>
              <a:rPr lang="en-GB" dirty="0"/>
              <a:t> </a:t>
            </a:r>
            <a:r>
              <a:rPr lang="en-GB" b="1" dirty="0"/>
              <a:t>pattern</a:t>
            </a:r>
            <a:endParaRPr lang="en-NL" b="1" dirty="0"/>
          </a:p>
        </p:txBody>
      </p:sp>
      <p:pic>
        <p:nvPicPr>
          <p:cNvPr id="1026" name="Picture 2" descr="Afbeeldingsresultaat voor redux gaming state management">
            <a:extLst>
              <a:ext uri="{FF2B5EF4-FFF2-40B4-BE49-F238E27FC236}">
                <a16:creationId xmlns:a16="http://schemas.microsoft.com/office/drawing/2014/main" id="{33F0CD39-FEF1-DA49-A588-AA6CC5B72D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89900" y="2760856"/>
            <a:ext cx="1160887" cy="10477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fbeeldingsresultaat voor ngrx">
            <a:extLst>
              <a:ext uri="{FF2B5EF4-FFF2-40B4-BE49-F238E27FC236}">
                <a16:creationId xmlns:a16="http://schemas.microsoft.com/office/drawing/2014/main" id="{F0A7A7F2-9334-7044-A914-AB3310700B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2300" y="2712534"/>
            <a:ext cx="1047750" cy="1047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1453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1B7D4-C148-6C49-9296-8DC7FC8054BD}"/>
              </a:ext>
            </a:extLst>
          </p:cNvPr>
          <p:cNvSpPr>
            <a:spLocks noGrp="1"/>
          </p:cNvSpPr>
          <p:nvPr>
            <p:ph type="title"/>
          </p:nvPr>
        </p:nvSpPr>
        <p:spPr>
          <a:xfrm>
            <a:off x="460615" y="483077"/>
            <a:ext cx="9772169" cy="423193"/>
          </a:xfrm>
        </p:spPr>
        <p:txBody>
          <a:bodyPr/>
          <a:lstStyle/>
          <a:p>
            <a:pPr algn="ctr"/>
            <a:r>
              <a:rPr lang="nl-NL" dirty="0"/>
              <a:t>Wat voor problemen lost </a:t>
            </a:r>
            <a:r>
              <a:rPr lang="nl-NL" dirty="0" err="1"/>
              <a:t>NgRx</a:t>
            </a:r>
            <a:r>
              <a:rPr lang="nl-NL" dirty="0"/>
              <a:t> </a:t>
            </a:r>
            <a:r>
              <a:rPr lang="en-NL" dirty="0"/>
              <a:t>op?</a:t>
            </a:r>
          </a:p>
        </p:txBody>
      </p:sp>
      <p:sp>
        <p:nvSpPr>
          <p:cNvPr id="3" name="Text Placeholder 2">
            <a:extLst>
              <a:ext uri="{FF2B5EF4-FFF2-40B4-BE49-F238E27FC236}">
                <a16:creationId xmlns:a16="http://schemas.microsoft.com/office/drawing/2014/main" id="{7F70A7EB-E43D-A64A-885A-67C49CA35F72}"/>
              </a:ext>
            </a:extLst>
          </p:cNvPr>
          <p:cNvSpPr>
            <a:spLocks noGrp="1"/>
          </p:cNvSpPr>
          <p:nvPr>
            <p:ph type="body" idx="1"/>
          </p:nvPr>
        </p:nvSpPr>
        <p:spPr>
          <a:xfrm>
            <a:off x="241300" y="2333625"/>
            <a:ext cx="10240791" cy="4201150"/>
          </a:xfrm>
        </p:spPr>
        <p:txBody>
          <a:bodyPr/>
          <a:lstStyle/>
          <a:p>
            <a:pPr marL="342900" indent="-342900">
              <a:buFontTx/>
              <a:buChar char="-"/>
            </a:pPr>
            <a:r>
              <a:rPr lang="nl-NL" dirty="0"/>
              <a:t>De store dient als een </a:t>
            </a:r>
            <a:r>
              <a:rPr lang="nl-NL" dirty="0" err="1"/>
              <a:t>client</a:t>
            </a:r>
            <a:r>
              <a:rPr lang="nl-NL" dirty="0"/>
              <a:t>-side </a:t>
            </a:r>
            <a:r>
              <a:rPr lang="nl-NL" b="1" dirty="0"/>
              <a:t>cache</a:t>
            </a:r>
            <a:r>
              <a:rPr lang="nl-NL" dirty="0"/>
              <a:t> om herhaalde </a:t>
            </a:r>
            <a:r>
              <a:rPr lang="nl-NL" i="1" dirty="0"/>
              <a:t>Ajax-calls</a:t>
            </a:r>
            <a:r>
              <a:rPr lang="nl-NL" dirty="0"/>
              <a:t> te voorkomen</a:t>
            </a:r>
            <a:endParaRPr lang="en-US" dirty="0"/>
          </a:p>
          <a:p>
            <a:endParaRPr lang="en-NL" dirty="0"/>
          </a:p>
          <a:p>
            <a:r>
              <a:rPr lang="en-NL" dirty="0"/>
              <a:t>-   Een </a:t>
            </a:r>
            <a:r>
              <a:rPr lang="en-NL" b="1" dirty="0"/>
              <a:t>Globale store</a:t>
            </a:r>
            <a:r>
              <a:rPr lang="en-NL" dirty="0"/>
              <a:t> </a:t>
            </a:r>
            <a:r>
              <a:rPr lang="en-US" dirty="0"/>
              <a:t>lost het </a:t>
            </a:r>
            <a:r>
              <a:rPr lang="en-US" dirty="0" err="1"/>
              <a:t>probleem</a:t>
            </a:r>
            <a:r>
              <a:rPr lang="en-US" dirty="0"/>
              <a:t> op </a:t>
            </a:r>
            <a:r>
              <a:rPr lang="en-US" dirty="0" err="1"/>
              <a:t>tussen</a:t>
            </a:r>
            <a:r>
              <a:rPr lang="en-US" dirty="0"/>
              <a:t> component </a:t>
            </a:r>
            <a:r>
              <a:rPr lang="en-US" dirty="0" err="1"/>
              <a:t>interactie</a:t>
            </a:r>
            <a:endParaRPr lang="en-US" dirty="0"/>
          </a:p>
          <a:p>
            <a:endParaRPr lang="en-NL" dirty="0"/>
          </a:p>
          <a:p>
            <a:pPr marL="342900" indent="-342900">
              <a:buFontTx/>
              <a:buChar char="-"/>
            </a:pPr>
            <a:r>
              <a:rPr lang="en-NL" b="1" dirty="0"/>
              <a:t>Globale store</a:t>
            </a:r>
            <a:r>
              <a:rPr lang="en-NL" dirty="0"/>
              <a:t> kan </a:t>
            </a:r>
            <a:r>
              <a:rPr lang="en-US" dirty="0" err="1"/>
              <a:t>tijdelijke</a:t>
            </a:r>
            <a:r>
              <a:rPr lang="en-US" dirty="0"/>
              <a:t> ‘UI state’ </a:t>
            </a:r>
            <a:r>
              <a:rPr lang="en-US" dirty="0" err="1"/>
              <a:t>opslaan</a:t>
            </a:r>
            <a:r>
              <a:rPr lang="en-US" dirty="0"/>
              <a:t> (</a:t>
            </a:r>
            <a:r>
              <a:rPr lang="en-US" dirty="0" err="1"/>
              <a:t>als</a:t>
            </a:r>
            <a:r>
              <a:rPr lang="en-US" dirty="0"/>
              <a:t> je </a:t>
            </a:r>
            <a:r>
              <a:rPr lang="en-US" dirty="0" err="1"/>
              <a:t>navigeert</a:t>
            </a:r>
            <a:r>
              <a:rPr lang="en-US" dirty="0"/>
              <a:t> </a:t>
            </a:r>
            <a:r>
              <a:rPr lang="en-US" dirty="0" err="1"/>
              <a:t>tussen</a:t>
            </a:r>
            <a:r>
              <a:rPr lang="en-US" dirty="0"/>
              <a:t> views)</a:t>
            </a:r>
          </a:p>
          <a:p>
            <a:pPr marL="342900" indent="-342900">
              <a:buFontTx/>
              <a:buChar char="-"/>
            </a:pPr>
            <a:endParaRPr lang="en-US" dirty="0"/>
          </a:p>
          <a:p>
            <a:pPr marL="342900" indent="-342900">
              <a:buFontTx/>
              <a:buChar char="-"/>
            </a:pPr>
            <a:r>
              <a:rPr lang="nl-NL" dirty="0"/>
              <a:t>Wijziging van tijdelijke gegevens aan de </a:t>
            </a:r>
            <a:r>
              <a:rPr lang="nl-NL" dirty="0" err="1"/>
              <a:t>clientzijde</a:t>
            </a:r>
            <a:r>
              <a:rPr lang="nl-NL" dirty="0"/>
              <a:t> door meerdere actoren (</a:t>
            </a:r>
            <a:r>
              <a:rPr lang="en-US" i="1" dirty="0"/>
              <a:t>de server and the end-user</a:t>
            </a:r>
            <a:r>
              <a:rPr lang="nl-NL" dirty="0"/>
              <a:t>)</a:t>
            </a:r>
          </a:p>
          <a:p>
            <a:pPr marL="342900" indent="-342900">
              <a:buFontTx/>
              <a:buChar char="-"/>
            </a:pPr>
            <a:endParaRPr lang="nl-NL" dirty="0"/>
          </a:p>
          <a:p>
            <a:pPr marL="342900" indent="-342900">
              <a:buFontTx/>
              <a:buChar char="-"/>
            </a:pPr>
            <a:r>
              <a:rPr lang="nl-NL" b="1" dirty="0">
                <a:solidFill>
                  <a:srgbClr val="00B050"/>
                </a:solidFill>
              </a:rPr>
              <a:t>Is </a:t>
            </a:r>
            <a:r>
              <a:rPr lang="nl-NL" b="1" dirty="0" err="1">
                <a:solidFill>
                  <a:srgbClr val="00B050"/>
                </a:solidFill>
              </a:rPr>
              <a:t>Reactive</a:t>
            </a:r>
            <a:r>
              <a:rPr lang="nl-NL" b="1" dirty="0">
                <a:solidFill>
                  <a:srgbClr val="00B050"/>
                </a:solidFill>
              </a:rPr>
              <a:t> (Event </a:t>
            </a:r>
            <a:r>
              <a:rPr lang="nl-NL" b="1" dirty="0" err="1">
                <a:solidFill>
                  <a:srgbClr val="00B050"/>
                </a:solidFill>
              </a:rPr>
              <a:t>driven</a:t>
            </a:r>
            <a:r>
              <a:rPr lang="nl-NL" b="1" dirty="0">
                <a:solidFill>
                  <a:srgbClr val="00B050"/>
                </a:solidFill>
              </a:rPr>
              <a:t>)</a:t>
            </a:r>
            <a:endParaRPr lang="en-US" b="1" dirty="0">
              <a:solidFill>
                <a:srgbClr val="00B050"/>
              </a:solidFill>
            </a:endParaRPr>
          </a:p>
          <a:p>
            <a:endParaRPr lang="en-NL" dirty="0"/>
          </a:p>
          <a:p>
            <a:endParaRPr lang="en-NL" dirty="0"/>
          </a:p>
          <a:p>
            <a:r>
              <a:rPr lang="en-NL" dirty="0"/>
              <a:t> </a:t>
            </a:r>
          </a:p>
        </p:txBody>
      </p:sp>
    </p:spTree>
    <p:extLst>
      <p:ext uri="{BB962C8B-B14F-4D97-AF65-F5344CB8AC3E}">
        <p14:creationId xmlns:p14="http://schemas.microsoft.com/office/powerpoint/2010/main" val="22368308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A50C0-8981-874F-9B9C-5D422B4C6F78}"/>
              </a:ext>
            </a:extLst>
          </p:cNvPr>
          <p:cNvSpPr>
            <a:spLocks noGrp="1"/>
          </p:cNvSpPr>
          <p:nvPr>
            <p:ph type="title"/>
          </p:nvPr>
        </p:nvSpPr>
        <p:spPr>
          <a:xfrm>
            <a:off x="460615" y="483077"/>
            <a:ext cx="9772169" cy="423193"/>
          </a:xfrm>
        </p:spPr>
        <p:txBody>
          <a:bodyPr/>
          <a:lstStyle/>
          <a:p>
            <a:pPr algn="ctr"/>
            <a:r>
              <a:rPr lang="en-NL" dirty="0"/>
              <a:t>Pros NgRx?</a:t>
            </a:r>
          </a:p>
        </p:txBody>
      </p:sp>
      <p:sp>
        <p:nvSpPr>
          <p:cNvPr id="3" name="Text Placeholder 2">
            <a:extLst>
              <a:ext uri="{FF2B5EF4-FFF2-40B4-BE49-F238E27FC236}">
                <a16:creationId xmlns:a16="http://schemas.microsoft.com/office/drawing/2014/main" id="{172EE381-B783-FB4D-8CCA-E7B7D318DF2C}"/>
              </a:ext>
            </a:extLst>
          </p:cNvPr>
          <p:cNvSpPr>
            <a:spLocks noGrp="1"/>
          </p:cNvSpPr>
          <p:nvPr>
            <p:ph type="body" idx="1"/>
          </p:nvPr>
        </p:nvSpPr>
        <p:spPr>
          <a:xfrm>
            <a:off x="1586617" y="2257425"/>
            <a:ext cx="8895474" cy="5401479"/>
          </a:xfrm>
        </p:spPr>
        <p:txBody>
          <a:bodyPr/>
          <a:lstStyle/>
          <a:p>
            <a:pPr marL="342900" indent="-342900">
              <a:buFont typeface="Arial" panose="020B0604020202020204" pitchFamily="34" charset="0"/>
              <a:buChar char="•"/>
            </a:pPr>
            <a:r>
              <a:rPr lang="en-US" dirty="0"/>
              <a:t>No more need for tightly coupled components which makes addition of new features easy.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Simpler components since modification logic has been delegated to reducers and effects.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Immutability of state at component level which eliminates loads of bugs.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Easy debugging </a:t>
            </a:r>
            <a:r>
              <a:rPr lang="en-US" dirty="0">
                <a:sym typeface="Wingdings" pitchFamily="2" charset="2"/>
              </a:rPr>
              <a:t> </a:t>
            </a:r>
            <a:r>
              <a:rPr lang="en-US" dirty="0"/>
              <a:t>@</a:t>
            </a:r>
            <a:r>
              <a:rPr lang="en-US" dirty="0" err="1"/>
              <a:t>ngrx</a:t>
            </a:r>
            <a:r>
              <a:rPr lang="en-US" dirty="0"/>
              <a:t>/store-dev-tools.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helps to improve app performance as each module loads only the parts of the </a:t>
            </a:r>
            <a:r>
              <a:rPr lang="en-US" b="1" dirty="0"/>
              <a:t>store</a:t>
            </a:r>
            <a:r>
              <a:rPr lang="en-US" dirty="0"/>
              <a:t> it requires.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NL" dirty="0"/>
          </a:p>
        </p:txBody>
      </p:sp>
    </p:spTree>
    <p:extLst>
      <p:ext uri="{BB962C8B-B14F-4D97-AF65-F5344CB8AC3E}">
        <p14:creationId xmlns:p14="http://schemas.microsoft.com/office/powerpoint/2010/main" val="20797632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3BA46-57B5-A647-8A5F-65E6D3B66393}"/>
              </a:ext>
            </a:extLst>
          </p:cNvPr>
          <p:cNvSpPr>
            <a:spLocks noGrp="1"/>
          </p:cNvSpPr>
          <p:nvPr>
            <p:ph type="title"/>
          </p:nvPr>
        </p:nvSpPr>
        <p:spPr>
          <a:xfrm>
            <a:off x="460615" y="483077"/>
            <a:ext cx="9772169" cy="423193"/>
          </a:xfrm>
        </p:spPr>
        <p:txBody>
          <a:bodyPr/>
          <a:lstStyle/>
          <a:p>
            <a:pPr algn="ctr"/>
            <a:r>
              <a:rPr lang="en-US" dirty="0"/>
              <a:t>C</a:t>
            </a:r>
            <a:r>
              <a:rPr lang="en-NL" dirty="0"/>
              <a:t>ons NgRx?</a:t>
            </a:r>
          </a:p>
        </p:txBody>
      </p:sp>
      <p:sp>
        <p:nvSpPr>
          <p:cNvPr id="3" name="Text Placeholder 2">
            <a:extLst>
              <a:ext uri="{FF2B5EF4-FFF2-40B4-BE49-F238E27FC236}">
                <a16:creationId xmlns:a16="http://schemas.microsoft.com/office/drawing/2014/main" id="{E85C2536-FD68-8444-94A5-BC30EBCC5448}"/>
              </a:ext>
            </a:extLst>
          </p:cNvPr>
          <p:cNvSpPr>
            <a:spLocks noGrp="1"/>
          </p:cNvSpPr>
          <p:nvPr>
            <p:ph type="body" idx="1"/>
          </p:nvPr>
        </p:nvSpPr>
        <p:spPr>
          <a:xfrm>
            <a:off x="1586617" y="2257425"/>
            <a:ext cx="8895474" cy="3000821"/>
          </a:xfrm>
        </p:spPr>
        <p:txBody>
          <a:bodyPr/>
          <a:lstStyle/>
          <a:p>
            <a:pPr marL="342900" indent="-342900">
              <a:buFont typeface="Arial" panose="020B0604020202020204" pitchFamily="34" charset="0"/>
              <a:buChar char="•"/>
            </a:pPr>
            <a:r>
              <a:rPr lang="en-US" dirty="0"/>
              <a:t>T</a:t>
            </a:r>
            <a:r>
              <a:rPr lang="en-NL" dirty="0"/>
              <a:t>o much Boiler plate (</a:t>
            </a:r>
            <a:r>
              <a:rPr lang="en-US" dirty="0"/>
              <a:t>create </a:t>
            </a:r>
            <a:r>
              <a:rPr lang="en-US" i="1" dirty="0">
                <a:solidFill>
                  <a:srgbClr val="00B050"/>
                </a:solidFill>
              </a:rPr>
              <a:t>actions</a:t>
            </a:r>
            <a:r>
              <a:rPr lang="en-US" dirty="0"/>
              <a:t>, </a:t>
            </a:r>
            <a:r>
              <a:rPr lang="en-US" i="1" dirty="0">
                <a:solidFill>
                  <a:srgbClr val="00B050"/>
                </a:solidFill>
              </a:rPr>
              <a:t>reducers</a:t>
            </a:r>
            <a:r>
              <a:rPr lang="en-US" dirty="0"/>
              <a:t>, </a:t>
            </a:r>
            <a:r>
              <a:rPr lang="en-US" i="1" dirty="0">
                <a:solidFill>
                  <a:srgbClr val="C00000"/>
                </a:solidFill>
              </a:rPr>
              <a:t>effects</a:t>
            </a:r>
            <a:r>
              <a:rPr lang="en-US" dirty="0"/>
              <a:t> and </a:t>
            </a:r>
            <a:r>
              <a:rPr lang="en-US" i="1" dirty="0">
                <a:solidFill>
                  <a:schemeClr val="accent2"/>
                </a:solidFill>
              </a:rPr>
              <a:t>entities</a:t>
            </a:r>
            <a:r>
              <a:rPr lang="en-NL" dirty="0"/>
              <a:t>)</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US" dirty="0"/>
              <a:t>Finding unique names for actions and effects!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Steep learning curve! (Team is less productive</a:t>
            </a:r>
            <a:r>
              <a:rPr lang="en-NL" dirty="0"/>
              <a:t> in FE</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Easy to make mistakes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Needs Good knowledge of </a:t>
            </a:r>
            <a:r>
              <a:rPr lang="en-US" dirty="0" err="1"/>
              <a:t>RxJS</a:t>
            </a:r>
            <a:endParaRPr lang="en-US" dirty="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25698704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C678E-6863-1044-8519-BBE45D629E38}"/>
              </a:ext>
            </a:extLst>
          </p:cNvPr>
          <p:cNvSpPr>
            <a:spLocks noGrp="1"/>
          </p:cNvSpPr>
          <p:nvPr>
            <p:ph type="title"/>
          </p:nvPr>
        </p:nvSpPr>
        <p:spPr>
          <a:xfrm>
            <a:off x="460615" y="483077"/>
            <a:ext cx="9772169" cy="423193"/>
          </a:xfrm>
        </p:spPr>
        <p:txBody>
          <a:bodyPr/>
          <a:lstStyle/>
          <a:p>
            <a:pPr algn="ctr"/>
            <a:r>
              <a:rPr lang="en-NL" dirty="0"/>
              <a:t>Other Solutions than NgRx</a:t>
            </a:r>
          </a:p>
        </p:txBody>
      </p:sp>
      <p:sp>
        <p:nvSpPr>
          <p:cNvPr id="3" name="Text Placeholder 2">
            <a:extLst>
              <a:ext uri="{FF2B5EF4-FFF2-40B4-BE49-F238E27FC236}">
                <a16:creationId xmlns:a16="http://schemas.microsoft.com/office/drawing/2014/main" id="{7B28BCF8-FE2A-7140-9137-AFEE5E9534CE}"/>
              </a:ext>
            </a:extLst>
          </p:cNvPr>
          <p:cNvSpPr>
            <a:spLocks noGrp="1"/>
          </p:cNvSpPr>
          <p:nvPr>
            <p:ph type="body" idx="1"/>
          </p:nvPr>
        </p:nvSpPr>
        <p:spPr>
          <a:xfrm>
            <a:off x="1586617" y="2257425"/>
            <a:ext cx="8895474" cy="2100575"/>
          </a:xfrm>
        </p:spPr>
        <p:txBody>
          <a:bodyPr/>
          <a:lstStyle/>
          <a:p>
            <a:r>
              <a:rPr lang="en-NL" dirty="0"/>
              <a:t>- </a:t>
            </a:r>
            <a:r>
              <a:rPr lang="en-US" b="1" cap="all" dirty="0"/>
              <a:t>NGXS </a:t>
            </a:r>
            <a:r>
              <a:rPr lang="en-US" i="1" dirty="0"/>
              <a:t>is modeled after the CQRS pattern, Strongly Typed</a:t>
            </a:r>
            <a:endParaRPr lang="en-US" b="1" cap="all" dirty="0"/>
          </a:p>
          <a:p>
            <a:endParaRPr lang="en-NL" dirty="0"/>
          </a:p>
          <a:p>
            <a:r>
              <a:rPr lang="en-NL" dirty="0"/>
              <a:t>- </a:t>
            </a:r>
            <a:r>
              <a:rPr lang="en-US" b="1" cap="all" dirty="0"/>
              <a:t>AKITA </a:t>
            </a:r>
            <a:r>
              <a:rPr lang="en-US" i="1" dirty="0"/>
              <a:t>built on top of </a:t>
            </a:r>
            <a:r>
              <a:rPr lang="en-US" i="1" dirty="0" err="1"/>
              <a:t>RxJS</a:t>
            </a:r>
            <a:r>
              <a:rPr lang="en-US" i="1" dirty="0"/>
              <a:t>. Simpler to understand</a:t>
            </a:r>
            <a:endParaRPr lang="en-US" b="1" cap="all" dirty="0"/>
          </a:p>
          <a:p>
            <a:endParaRPr lang="en-NL" dirty="0"/>
          </a:p>
          <a:p>
            <a:pPr marL="342900" indent="-342900">
              <a:buFontTx/>
              <a:buChar char="-"/>
            </a:pPr>
            <a:r>
              <a:rPr lang="en-NL" b="1" dirty="0"/>
              <a:t>RXJS </a:t>
            </a:r>
            <a:r>
              <a:rPr lang="en-NL" i="1" dirty="0"/>
              <a:t>make use of </a:t>
            </a:r>
            <a:r>
              <a:rPr lang="en-US" i="1" dirty="0" err="1"/>
              <a:t>BehaviorSubjects</a:t>
            </a:r>
            <a:r>
              <a:rPr lang="en-US" i="1" dirty="0"/>
              <a:t>, Is Simple</a:t>
            </a:r>
          </a:p>
          <a:p>
            <a:pPr marL="342900" indent="-342900">
              <a:buFontTx/>
              <a:buChar char="-"/>
            </a:pPr>
            <a:endParaRPr lang="en-US" dirty="0"/>
          </a:p>
          <a:p>
            <a:pPr marL="342900" indent="-342900">
              <a:buFontTx/>
              <a:buChar char="-"/>
            </a:pPr>
            <a:r>
              <a:rPr lang="en-US" b="1" dirty="0" err="1"/>
              <a:t>Mobx</a:t>
            </a:r>
            <a:r>
              <a:rPr lang="en-US" b="1" dirty="0"/>
              <a:t> </a:t>
            </a:r>
            <a:r>
              <a:rPr lang="en-US" i="1" dirty="0"/>
              <a:t>robust but Supports Angular 9, Is Simple</a:t>
            </a:r>
            <a:endParaRPr lang="en-NL" dirty="0"/>
          </a:p>
        </p:txBody>
      </p:sp>
    </p:spTree>
    <p:extLst>
      <p:ext uri="{BB962C8B-B14F-4D97-AF65-F5344CB8AC3E}">
        <p14:creationId xmlns:p14="http://schemas.microsoft.com/office/powerpoint/2010/main" val="22723725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chart&#10;&#10;Description automatically generated">
            <a:extLst>
              <a:ext uri="{FF2B5EF4-FFF2-40B4-BE49-F238E27FC236}">
                <a16:creationId xmlns:a16="http://schemas.microsoft.com/office/drawing/2014/main" id="{F333F7E1-7559-0542-8B00-30BD94E09D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21" y="352424"/>
            <a:ext cx="10736221" cy="7210425"/>
          </a:xfrm>
          <a:prstGeom prst="rect">
            <a:avLst/>
          </a:prstGeom>
        </p:spPr>
      </p:pic>
    </p:spTree>
    <p:extLst>
      <p:ext uri="{BB962C8B-B14F-4D97-AF65-F5344CB8AC3E}">
        <p14:creationId xmlns:p14="http://schemas.microsoft.com/office/powerpoint/2010/main" val="1580348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5FDC8-794C-E841-9350-28848847D8F6}"/>
              </a:ext>
            </a:extLst>
          </p:cNvPr>
          <p:cNvSpPr>
            <a:spLocks noGrp="1"/>
          </p:cNvSpPr>
          <p:nvPr>
            <p:ph type="title"/>
          </p:nvPr>
        </p:nvSpPr>
        <p:spPr>
          <a:xfrm>
            <a:off x="460615" y="483077"/>
            <a:ext cx="9772169" cy="423193"/>
          </a:xfrm>
        </p:spPr>
        <p:txBody>
          <a:bodyPr/>
          <a:lstStyle/>
          <a:p>
            <a:pPr algn="ctr"/>
            <a:r>
              <a:rPr lang="en-NL" dirty="0">
                <a:solidFill>
                  <a:srgbClr val="FF0000"/>
                </a:solidFill>
              </a:rPr>
              <a:t>W</a:t>
            </a:r>
            <a:r>
              <a:rPr lang="en-US" dirty="0">
                <a:solidFill>
                  <a:srgbClr val="FF0000"/>
                </a:solidFill>
              </a:rPr>
              <a:t>ha</a:t>
            </a:r>
            <a:r>
              <a:rPr lang="en-NL" dirty="0">
                <a:solidFill>
                  <a:srgbClr val="FF0000"/>
                </a:solidFill>
              </a:rPr>
              <a:t>t is </a:t>
            </a:r>
            <a:r>
              <a:rPr lang="en-NL" dirty="0">
                <a:solidFill>
                  <a:srgbClr val="FF0000"/>
                </a:solidFill>
                <a:highlight>
                  <a:srgbClr val="FFFF00"/>
                </a:highlight>
              </a:rPr>
              <a:t>State</a:t>
            </a:r>
            <a:r>
              <a:rPr lang="en-NL" dirty="0">
                <a:solidFill>
                  <a:srgbClr val="FF0000"/>
                </a:solidFill>
              </a:rPr>
              <a:t>?</a:t>
            </a:r>
          </a:p>
        </p:txBody>
      </p:sp>
      <p:sp>
        <p:nvSpPr>
          <p:cNvPr id="3" name="Text Placeholder 2">
            <a:extLst>
              <a:ext uri="{FF2B5EF4-FFF2-40B4-BE49-F238E27FC236}">
                <a16:creationId xmlns:a16="http://schemas.microsoft.com/office/drawing/2014/main" id="{BFF957EB-179F-A342-AECA-42DBD79AA30B}"/>
              </a:ext>
            </a:extLst>
          </p:cNvPr>
          <p:cNvSpPr>
            <a:spLocks noGrp="1"/>
          </p:cNvSpPr>
          <p:nvPr>
            <p:ph type="body" idx="1"/>
          </p:nvPr>
        </p:nvSpPr>
        <p:spPr>
          <a:xfrm>
            <a:off x="1586617" y="2257425"/>
            <a:ext cx="8895474" cy="3162404"/>
          </a:xfrm>
        </p:spPr>
        <p:txBody>
          <a:bodyPr/>
          <a:lstStyle/>
          <a:p>
            <a:r>
              <a:rPr lang="en-GB" dirty="0"/>
              <a:t>Application state is the </a:t>
            </a:r>
            <a:r>
              <a:rPr lang="en-GB" b="1" i="1" dirty="0"/>
              <a:t>entire memory </a:t>
            </a:r>
            <a:r>
              <a:rPr lang="en-GB" dirty="0"/>
              <a:t>of the application. </a:t>
            </a:r>
          </a:p>
          <a:p>
            <a:endParaRPr lang="en-GB" dirty="0"/>
          </a:p>
          <a:p>
            <a:endParaRPr lang="en-GB" dirty="0"/>
          </a:p>
          <a:p>
            <a:r>
              <a:rPr lang="en-GB" dirty="0"/>
              <a:t>In simple terms, application state is composed of:</a:t>
            </a:r>
          </a:p>
          <a:p>
            <a:endParaRPr lang="en-GB" dirty="0"/>
          </a:p>
          <a:p>
            <a:pPr marL="800100" lvl="1" indent="-342900" algn="l">
              <a:buFont typeface="Arial" panose="020B0604020202020204" pitchFamily="34" charset="0"/>
              <a:buChar char="•"/>
            </a:pPr>
            <a:r>
              <a:rPr lang="en-GB" b="1" dirty="0"/>
              <a:t>Data received by API calls</a:t>
            </a:r>
          </a:p>
          <a:p>
            <a:pPr marL="800100" lvl="1" indent="-342900" algn="l">
              <a:buFont typeface="Arial" panose="020B0604020202020204" pitchFamily="34" charset="0"/>
              <a:buChar char="•"/>
            </a:pPr>
            <a:r>
              <a:rPr lang="en-GB" b="1" dirty="0"/>
              <a:t>Data received via </a:t>
            </a:r>
            <a:r>
              <a:rPr lang="en-GB" b="1" dirty="0" err="1"/>
              <a:t>websockets</a:t>
            </a:r>
            <a:r>
              <a:rPr lang="en-GB" b="1" dirty="0"/>
              <a:t> (server push solution)</a:t>
            </a:r>
          </a:p>
          <a:p>
            <a:pPr marL="800100" lvl="1" indent="-342900" algn="l">
              <a:buFont typeface="Arial" panose="020B0604020202020204" pitchFamily="34" charset="0"/>
              <a:buChar char="•"/>
            </a:pPr>
            <a:r>
              <a:rPr lang="en-GB" b="1" dirty="0"/>
              <a:t>User inputs</a:t>
            </a:r>
          </a:p>
          <a:p>
            <a:pPr marL="800100" lvl="1" indent="-342900" algn="l">
              <a:buFont typeface="Arial" panose="020B0604020202020204" pitchFamily="34" charset="0"/>
              <a:buChar char="•"/>
            </a:pPr>
            <a:r>
              <a:rPr lang="en-GB" b="1" dirty="0"/>
              <a:t>Presentation UI state</a:t>
            </a:r>
          </a:p>
          <a:p>
            <a:pPr marL="800100" lvl="1" indent="-342900" algn="l">
              <a:buFont typeface="Arial" panose="020B0604020202020204" pitchFamily="34" charset="0"/>
              <a:buChar char="•"/>
            </a:pPr>
            <a:r>
              <a:rPr lang="en-GB" b="1" dirty="0"/>
              <a:t>Application preferences    </a:t>
            </a:r>
          </a:p>
          <a:p>
            <a:pPr marL="800100" lvl="1" indent="-342900" algn="l">
              <a:buFont typeface="Arial" panose="020B0604020202020204" pitchFamily="34" charset="0"/>
              <a:buChar char="•"/>
            </a:pPr>
            <a:r>
              <a:rPr lang="en-GB" b="1" dirty="0"/>
              <a:t>etc…</a:t>
            </a:r>
            <a:endParaRPr lang="en-NL" b="1" dirty="0"/>
          </a:p>
        </p:txBody>
      </p:sp>
    </p:spTree>
    <p:extLst>
      <p:ext uri="{BB962C8B-B14F-4D97-AF65-F5344CB8AC3E}">
        <p14:creationId xmlns:p14="http://schemas.microsoft.com/office/powerpoint/2010/main" val="701348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991E4-FC2B-6241-8BC5-1972F43F12D3}"/>
              </a:ext>
            </a:extLst>
          </p:cNvPr>
          <p:cNvSpPr>
            <a:spLocks noGrp="1"/>
          </p:cNvSpPr>
          <p:nvPr>
            <p:ph type="title"/>
          </p:nvPr>
        </p:nvSpPr>
        <p:spPr>
          <a:xfrm>
            <a:off x="460615" y="483077"/>
            <a:ext cx="9772169" cy="423193"/>
          </a:xfrm>
        </p:spPr>
        <p:txBody>
          <a:bodyPr/>
          <a:lstStyle/>
          <a:p>
            <a:pPr algn="ctr"/>
            <a:r>
              <a:rPr lang="en-NL" dirty="0"/>
              <a:t>When to choose for NgRx/NgXs?</a:t>
            </a:r>
          </a:p>
        </p:txBody>
      </p:sp>
      <p:sp>
        <p:nvSpPr>
          <p:cNvPr id="3" name="Text Placeholder 2">
            <a:extLst>
              <a:ext uri="{FF2B5EF4-FFF2-40B4-BE49-F238E27FC236}">
                <a16:creationId xmlns:a16="http://schemas.microsoft.com/office/drawing/2014/main" id="{FEA7574B-DB97-8644-A35D-8E78A428B6B0}"/>
              </a:ext>
            </a:extLst>
          </p:cNvPr>
          <p:cNvSpPr>
            <a:spLocks noGrp="1"/>
          </p:cNvSpPr>
          <p:nvPr>
            <p:ph type="body" idx="1"/>
          </p:nvPr>
        </p:nvSpPr>
        <p:spPr>
          <a:xfrm>
            <a:off x="927100" y="2257425"/>
            <a:ext cx="9554991" cy="3300904"/>
          </a:xfrm>
        </p:spPr>
        <p:txBody>
          <a:bodyPr/>
          <a:lstStyle/>
          <a:p>
            <a:r>
              <a:rPr lang="en-US" dirty="0" err="1"/>
              <a:t>Ngrx</a:t>
            </a:r>
            <a:r>
              <a:rPr lang="en-US" dirty="0"/>
              <a:t> shines the most when you have a lot of </a:t>
            </a:r>
            <a:r>
              <a:rPr lang="en-US" b="1" dirty="0"/>
              <a:t>external actors </a:t>
            </a:r>
            <a:r>
              <a:rPr lang="en-US" dirty="0"/>
              <a:t>that can modify your application, such as a monitoring dashboard.</a:t>
            </a:r>
          </a:p>
          <a:p>
            <a:endParaRPr lang="en-US" dirty="0"/>
          </a:p>
          <a:p>
            <a:r>
              <a:rPr lang="en-US" dirty="0"/>
              <a:t>Incoming data are pushed to your application. And your components should </a:t>
            </a:r>
            <a:r>
              <a:rPr lang="en-US" sz="2000" kern="1200" dirty="0"/>
              <a:t>react to those changes instead of asking for changes.</a:t>
            </a:r>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1018555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29EF-A99D-1A46-A423-8214D1AFF16E}"/>
              </a:ext>
            </a:extLst>
          </p:cNvPr>
          <p:cNvSpPr>
            <a:spLocks noGrp="1"/>
          </p:cNvSpPr>
          <p:nvPr>
            <p:ph type="title"/>
          </p:nvPr>
        </p:nvSpPr>
        <p:spPr>
          <a:xfrm>
            <a:off x="460615" y="483077"/>
            <a:ext cx="9772169" cy="846386"/>
          </a:xfrm>
        </p:spPr>
        <p:txBody>
          <a:bodyPr/>
          <a:lstStyle/>
          <a:p>
            <a:pPr algn="ctr"/>
            <a:r>
              <a:rPr lang="en-GB" dirty="0"/>
              <a:t>Fundamental Elements of </a:t>
            </a:r>
            <a:r>
              <a:rPr lang="en-GB" dirty="0" err="1"/>
              <a:t>NgRx</a:t>
            </a:r>
            <a:br>
              <a:rPr lang="en-GB" dirty="0"/>
            </a:br>
            <a:endParaRPr lang="en-NL" dirty="0"/>
          </a:p>
        </p:txBody>
      </p:sp>
      <p:sp>
        <p:nvSpPr>
          <p:cNvPr id="3" name="Text Placeholder 2">
            <a:extLst>
              <a:ext uri="{FF2B5EF4-FFF2-40B4-BE49-F238E27FC236}">
                <a16:creationId xmlns:a16="http://schemas.microsoft.com/office/drawing/2014/main" id="{5D57E6FD-8462-0A41-82A8-56EA8104DE16}"/>
              </a:ext>
            </a:extLst>
          </p:cNvPr>
          <p:cNvSpPr>
            <a:spLocks noGrp="1"/>
          </p:cNvSpPr>
          <p:nvPr>
            <p:ph type="body" idx="1"/>
          </p:nvPr>
        </p:nvSpPr>
        <p:spPr>
          <a:xfrm>
            <a:off x="1079500" y="2257425"/>
            <a:ext cx="8895474" cy="4178067"/>
          </a:xfrm>
        </p:spPr>
        <p:txBody>
          <a:bodyPr/>
          <a:lstStyle/>
          <a:p>
            <a:pPr algn="ctr"/>
            <a:r>
              <a:rPr lang="en-GB" sz="2800" b="1" dirty="0">
                <a:solidFill>
                  <a:srgbClr val="FF0000"/>
                </a:solidFill>
              </a:rPr>
              <a:t>Store</a:t>
            </a:r>
          </a:p>
          <a:p>
            <a:pPr algn="ctr"/>
            <a:endParaRPr lang="en-GB" sz="2800" b="1" dirty="0"/>
          </a:p>
          <a:p>
            <a:pPr algn="ctr"/>
            <a:r>
              <a:rPr lang="en-GB" sz="2800" b="1" dirty="0">
                <a:solidFill>
                  <a:schemeClr val="accent6"/>
                </a:solidFill>
              </a:rPr>
              <a:t>Actions</a:t>
            </a:r>
          </a:p>
          <a:p>
            <a:pPr algn="ctr"/>
            <a:endParaRPr lang="en-GB" sz="2800" b="1" dirty="0"/>
          </a:p>
          <a:p>
            <a:pPr algn="ctr"/>
            <a:r>
              <a:rPr lang="en-GB" sz="2800" b="1" dirty="0">
                <a:solidFill>
                  <a:srgbClr val="C00000"/>
                </a:solidFill>
              </a:rPr>
              <a:t>Reducers</a:t>
            </a:r>
          </a:p>
          <a:p>
            <a:pPr algn="ctr"/>
            <a:endParaRPr lang="en-GB" sz="2800" b="1" dirty="0"/>
          </a:p>
          <a:p>
            <a:pPr algn="ctr"/>
            <a:r>
              <a:rPr lang="en-GB" sz="2800" b="1" dirty="0">
                <a:solidFill>
                  <a:schemeClr val="accent2"/>
                </a:solidFill>
              </a:rPr>
              <a:t>Selectors</a:t>
            </a:r>
          </a:p>
          <a:p>
            <a:pPr algn="ctr"/>
            <a:endParaRPr lang="en-GB" sz="2800" b="1" dirty="0"/>
          </a:p>
          <a:p>
            <a:pPr algn="ctr"/>
            <a:r>
              <a:rPr lang="en-GB" sz="2800" b="1" dirty="0"/>
              <a:t>Effects</a:t>
            </a:r>
          </a:p>
          <a:p>
            <a:pPr marL="342900" indent="-342900">
              <a:buFont typeface="Arial" panose="020B0604020202020204" pitchFamily="34" charset="0"/>
              <a:buChar char="•"/>
            </a:pPr>
            <a:endParaRPr lang="en-NL" dirty="0"/>
          </a:p>
        </p:txBody>
      </p:sp>
      <p:pic>
        <p:nvPicPr>
          <p:cNvPr id="4" name="Shape 95">
            <a:extLst>
              <a:ext uri="{FF2B5EF4-FFF2-40B4-BE49-F238E27FC236}">
                <a16:creationId xmlns:a16="http://schemas.microsoft.com/office/drawing/2014/main" id="{4D37BE71-7714-4644-B70E-88934712066C}"/>
              </a:ext>
            </a:extLst>
          </p:cNvPr>
          <p:cNvPicPr preferRelativeResize="0"/>
          <p:nvPr/>
        </p:nvPicPr>
        <p:blipFill>
          <a:blip r:embed="rId2">
            <a:alphaModFix/>
          </a:blip>
          <a:stretch>
            <a:fillRect/>
          </a:stretch>
        </p:blipFill>
        <p:spPr>
          <a:xfrm>
            <a:off x="6413500" y="2867025"/>
            <a:ext cx="4389866" cy="3733800"/>
          </a:xfrm>
          <a:prstGeom prst="rect">
            <a:avLst/>
          </a:prstGeom>
          <a:noFill/>
          <a:ln>
            <a:noFill/>
          </a:ln>
        </p:spPr>
      </p:pic>
      <p:sp>
        <p:nvSpPr>
          <p:cNvPr id="5" name="TextBox 4">
            <a:extLst>
              <a:ext uri="{FF2B5EF4-FFF2-40B4-BE49-F238E27FC236}">
                <a16:creationId xmlns:a16="http://schemas.microsoft.com/office/drawing/2014/main" id="{960F6BE6-C87F-5546-A5AE-9F11923790B4}"/>
              </a:ext>
            </a:extLst>
          </p:cNvPr>
          <p:cNvSpPr txBox="1"/>
          <p:nvPr/>
        </p:nvSpPr>
        <p:spPr>
          <a:xfrm>
            <a:off x="8623300" y="2638425"/>
            <a:ext cx="802592" cy="369332"/>
          </a:xfrm>
          <a:prstGeom prst="rect">
            <a:avLst/>
          </a:prstGeom>
          <a:solidFill>
            <a:schemeClr val="accent6"/>
          </a:solidFill>
        </p:spPr>
        <p:txBody>
          <a:bodyPr wrap="none" rtlCol="0">
            <a:spAutoFit/>
          </a:bodyPr>
          <a:lstStyle/>
          <a:p>
            <a:r>
              <a:rPr lang="en-NL" dirty="0"/>
              <a:t>Effects</a:t>
            </a:r>
          </a:p>
        </p:txBody>
      </p:sp>
      <p:sp>
        <p:nvSpPr>
          <p:cNvPr id="6" name="TextBox 5">
            <a:extLst>
              <a:ext uri="{FF2B5EF4-FFF2-40B4-BE49-F238E27FC236}">
                <a16:creationId xmlns:a16="http://schemas.microsoft.com/office/drawing/2014/main" id="{C2058203-0048-EC40-8655-697AF370D90E}"/>
              </a:ext>
            </a:extLst>
          </p:cNvPr>
          <p:cNvSpPr txBox="1"/>
          <p:nvPr/>
        </p:nvSpPr>
        <p:spPr>
          <a:xfrm>
            <a:off x="9096675" y="6066160"/>
            <a:ext cx="1034450" cy="369332"/>
          </a:xfrm>
          <a:prstGeom prst="rect">
            <a:avLst/>
          </a:prstGeom>
          <a:solidFill>
            <a:schemeClr val="accent6"/>
          </a:solidFill>
        </p:spPr>
        <p:txBody>
          <a:bodyPr wrap="none" rtlCol="0">
            <a:spAutoFit/>
          </a:bodyPr>
          <a:lstStyle/>
          <a:p>
            <a:r>
              <a:rPr lang="en-NL" dirty="0"/>
              <a:t>Selectors</a:t>
            </a:r>
          </a:p>
        </p:txBody>
      </p:sp>
    </p:spTree>
    <p:extLst>
      <p:ext uri="{BB962C8B-B14F-4D97-AF65-F5344CB8AC3E}">
        <p14:creationId xmlns:p14="http://schemas.microsoft.com/office/powerpoint/2010/main" val="2260245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Store</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2"/>
          <a:stretch>
            <a:fillRect/>
          </a:stretch>
        </p:blipFill>
        <p:spPr>
          <a:xfrm>
            <a:off x="5984016"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586617" y="2257425"/>
            <a:ext cx="8895474" cy="846386"/>
          </a:xfrm>
        </p:spPr>
        <p:txBody>
          <a:bodyPr/>
          <a:lstStyle/>
          <a:p>
            <a:r>
              <a:rPr lang="en-NL" dirty="0"/>
              <a:t>Each component has a reference to the </a:t>
            </a:r>
            <a:r>
              <a:rPr lang="en-NL" i="1" dirty="0"/>
              <a:t>store</a:t>
            </a:r>
            <a:r>
              <a:rPr lang="en-NL" dirty="0"/>
              <a:t>:</a:t>
            </a:r>
          </a:p>
          <a:p>
            <a:endParaRPr lang="en-NL" dirty="0"/>
          </a:p>
          <a:p>
            <a:pPr algn="l"/>
            <a:r>
              <a:rPr lang="en-GB" sz="1600" b="1" i="1" dirty="0"/>
              <a:t>constructor</a:t>
            </a:r>
            <a:r>
              <a:rPr lang="en-GB" sz="1600" i="1" dirty="0"/>
              <a:t>(private </a:t>
            </a:r>
            <a:r>
              <a:rPr lang="en-GB" sz="1600" b="1" i="1" dirty="0"/>
              <a:t>store</a:t>
            </a:r>
            <a:r>
              <a:rPr lang="en-GB" sz="1600" i="1" dirty="0"/>
              <a:t>: Store&lt;</a:t>
            </a:r>
            <a:r>
              <a:rPr lang="en-GB" sz="1600" i="1" dirty="0" err="1"/>
              <a:t>AppState</a:t>
            </a:r>
            <a:r>
              <a:rPr lang="en-GB" sz="1600" i="1" dirty="0"/>
              <a:t>&gt;) {}</a:t>
            </a:r>
            <a:endParaRPr lang="en-NL" sz="1600" i="1" dirty="0"/>
          </a:p>
        </p:txBody>
      </p:sp>
      <p:sp>
        <p:nvSpPr>
          <p:cNvPr id="6" name="Rectangle 5">
            <a:extLst>
              <a:ext uri="{FF2B5EF4-FFF2-40B4-BE49-F238E27FC236}">
                <a16:creationId xmlns:a16="http://schemas.microsoft.com/office/drawing/2014/main" id="{876D14CD-8A57-414C-9358-2886DB2F46B2}"/>
              </a:ext>
            </a:extLst>
          </p:cNvPr>
          <p:cNvSpPr/>
          <p:nvPr/>
        </p:nvSpPr>
        <p:spPr>
          <a:xfrm>
            <a:off x="1562100" y="5229225"/>
            <a:ext cx="4427751" cy="923330"/>
          </a:xfrm>
          <a:prstGeom prst="rect">
            <a:avLst/>
          </a:prstGeom>
        </p:spPr>
        <p:txBody>
          <a:bodyPr wrap="none">
            <a:spAutoFit/>
          </a:bodyPr>
          <a:lstStyle/>
          <a:p>
            <a:r>
              <a:rPr lang="en-GB" dirty="0">
                <a:solidFill>
                  <a:srgbClr val="292929"/>
                </a:solidFill>
                <a:latin typeface="medium-content-serif-font"/>
              </a:rPr>
              <a:t>This store reference can be used to:</a:t>
            </a:r>
          </a:p>
          <a:p>
            <a:pPr marL="285750" indent="-285750">
              <a:buFont typeface="Arial" panose="020B0604020202020204" pitchFamily="34" charset="0"/>
              <a:buChar char="•"/>
            </a:pPr>
            <a:r>
              <a:rPr lang="en-GB" dirty="0"/>
              <a:t>To </a:t>
            </a:r>
            <a:r>
              <a:rPr lang="en-GB" b="1" i="1" dirty="0"/>
              <a:t>dispatch actions </a:t>
            </a:r>
            <a:r>
              <a:rPr lang="en-GB" dirty="0"/>
              <a:t>to the store</a:t>
            </a:r>
          </a:p>
          <a:p>
            <a:pPr marL="285750" indent="-285750">
              <a:buFont typeface="Arial" panose="020B0604020202020204" pitchFamily="34" charset="0"/>
              <a:buChar char="•"/>
            </a:pPr>
            <a:r>
              <a:rPr lang="en-GB" dirty="0"/>
              <a:t>Retrieve the application state via </a:t>
            </a:r>
            <a:r>
              <a:rPr lang="en-GB" b="1" i="1" dirty="0"/>
              <a:t>selectors</a:t>
            </a:r>
            <a:endParaRPr lang="en-NL" b="1" i="1" dirty="0"/>
          </a:p>
        </p:txBody>
      </p:sp>
    </p:spTree>
    <p:extLst>
      <p:ext uri="{BB962C8B-B14F-4D97-AF65-F5344CB8AC3E}">
        <p14:creationId xmlns:p14="http://schemas.microsoft.com/office/powerpoint/2010/main" val="13400436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Actions</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3"/>
          <a:stretch>
            <a:fillRect/>
          </a:stretch>
        </p:blipFill>
        <p:spPr>
          <a:xfrm>
            <a:off x="5989851"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381813" y="2257425"/>
            <a:ext cx="8895474" cy="300082"/>
          </a:xfrm>
        </p:spPr>
        <p:txBody>
          <a:bodyPr/>
          <a:lstStyle/>
          <a:p>
            <a:r>
              <a:rPr lang="en-GB" dirty="0"/>
              <a:t>An action is an </a:t>
            </a:r>
            <a:r>
              <a:rPr lang="en-GB" i="1" dirty="0"/>
              <a:t>instruction</a:t>
            </a:r>
            <a:r>
              <a:rPr lang="en-GB" dirty="0"/>
              <a:t> that you dispatch </a:t>
            </a:r>
            <a:r>
              <a:rPr lang="en-GB" b="1" i="1" dirty="0"/>
              <a:t>to</a:t>
            </a:r>
            <a:r>
              <a:rPr lang="en-GB" dirty="0"/>
              <a:t> the store</a:t>
            </a:r>
            <a:endParaRPr lang="en-NL" sz="1600" i="1" dirty="0"/>
          </a:p>
        </p:txBody>
      </p:sp>
      <p:pic>
        <p:nvPicPr>
          <p:cNvPr id="4" name="Picture 3">
            <a:extLst>
              <a:ext uri="{FF2B5EF4-FFF2-40B4-BE49-F238E27FC236}">
                <a16:creationId xmlns:a16="http://schemas.microsoft.com/office/drawing/2014/main" id="{86A2C7F0-7E50-8645-9456-10625A4489C5}"/>
              </a:ext>
            </a:extLst>
          </p:cNvPr>
          <p:cNvPicPr>
            <a:picLocks noChangeAspect="1"/>
          </p:cNvPicPr>
          <p:nvPr/>
        </p:nvPicPr>
        <p:blipFill>
          <a:blip r:embed="rId4"/>
          <a:stretch>
            <a:fillRect/>
          </a:stretch>
        </p:blipFill>
        <p:spPr>
          <a:xfrm>
            <a:off x="8515935" y="2148231"/>
            <a:ext cx="2183987" cy="117599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D03B24E1-0159-CC47-8522-58EA0F09CD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9464" y="2836579"/>
            <a:ext cx="7548793" cy="1072083"/>
          </a:xfrm>
          <a:prstGeom prst="rect">
            <a:avLst/>
          </a:prstGeom>
        </p:spPr>
      </p:pic>
    </p:spTree>
    <p:extLst>
      <p:ext uri="{BB962C8B-B14F-4D97-AF65-F5344CB8AC3E}">
        <p14:creationId xmlns:p14="http://schemas.microsoft.com/office/powerpoint/2010/main" val="4732654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6D67B-AB1A-BF4A-B0B1-DDE23692A702}"/>
              </a:ext>
            </a:extLst>
          </p:cNvPr>
          <p:cNvSpPr>
            <a:spLocks noGrp="1"/>
          </p:cNvSpPr>
          <p:nvPr>
            <p:ph type="title"/>
          </p:nvPr>
        </p:nvSpPr>
        <p:spPr>
          <a:xfrm>
            <a:off x="460615" y="483077"/>
            <a:ext cx="9772169" cy="423193"/>
          </a:xfrm>
        </p:spPr>
        <p:txBody>
          <a:bodyPr/>
          <a:lstStyle/>
          <a:p>
            <a:pPr algn="ctr"/>
            <a:r>
              <a:rPr lang="en-NL" dirty="0"/>
              <a:t>Reducers</a:t>
            </a:r>
          </a:p>
        </p:txBody>
      </p:sp>
      <p:pic>
        <p:nvPicPr>
          <p:cNvPr id="4" name="Picture 3">
            <a:extLst>
              <a:ext uri="{FF2B5EF4-FFF2-40B4-BE49-F238E27FC236}">
                <a16:creationId xmlns:a16="http://schemas.microsoft.com/office/drawing/2014/main" id="{CF6DB858-D0A3-6B4D-AE26-2440AFCA2B2B}"/>
              </a:ext>
            </a:extLst>
          </p:cNvPr>
          <p:cNvPicPr>
            <a:picLocks noChangeAspect="1"/>
          </p:cNvPicPr>
          <p:nvPr/>
        </p:nvPicPr>
        <p:blipFill>
          <a:blip r:embed="rId3"/>
          <a:stretch>
            <a:fillRect/>
          </a:stretch>
        </p:blipFill>
        <p:spPr>
          <a:xfrm>
            <a:off x="57594" y="2028825"/>
            <a:ext cx="9480105" cy="4390786"/>
          </a:xfrm>
          <a:prstGeom prst="rect">
            <a:avLst/>
          </a:prstGeom>
        </p:spPr>
      </p:pic>
      <p:sp>
        <p:nvSpPr>
          <p:cNvPr id="3" name="Text Placeholder 2">
            <a:extLst>
              <a:ext uri="{FF2B5EF4-FFF2-40B4-BE49-F238E27FC236}">
                <a16:creationId xmlns:a16="http://schemas.microsoft.com/office/drawing/2014/main" id="{8D08BD8D-8570-B745-AC2E-56691D8B1BDF}"/>
              </a:ext>
            </a:extLst>
          </p:cNvPr>
          <p:cNvSpPr>
            <a:spLocks noGrp="1"/>
          </p:cNvSpPr>
          <p:nvPr>
            <p:ph type="body" idx="1"/>
          </p:nvPr>
        </p:nvSpPr>
        <p:spPr>
          <a:xfrm>
            <a:off x="1586617" y="2257425"/>
            <a:ext cx="8895474" cy="600164"/>
          </a:xfrm>
        </p:spPr>
        <p:txBody>
          <a:bodyPr/>
          <a:lstStyle/>
          <a:p>
            <a:endParaRPr lang="en-NL" dirty="0"/>
          </a:p>
          <a:p>
            <a:endParaRPr lang="en-NL" dirty="0"/>
          </a:p>
        </p:txBody>
      </p:sp>
    </p:spTree>
    <p:extLst>
      <p:ext uri="{BB962C8B-B14F-4D97-AF65-F5344CB8AC3E}">
        <p14:creationId xmlns:p14="http://schemas.microsoft.com/office/powerpoint/2010/main" val="2106619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5826-4FB4-BB4A-B03B-4054938904E5}"/>
              </a:ext>
            </a:extLst>
          </p:cNvPr>
          <p:cNvSpPr>
            <a:spLocks noGrp="1"/>
          </p:cNvSpPr>
          <p:nvPr>
            <p:ph type="title"/>
          </p:nvPr>
        </p:nvSpPr>
        <p:spPr>
          <a:xfrm>
            <a:off x="460615" y="483077"/>
            <a:ext cx="9772169" cy="423193"/>
          </a:xfrm>
        </p:spPr>
        <p:txBody>
          <a:bodyPr/>
          <a:lstStyle/>
          <a:p>
            <a:pPr algn="ctr"/>
            <a:r>
              <a:rPr lang="en-NL" dirty="0"/>
              <a:t>Effects</a:t>
            </a:r>
          </a:p>
        </p:txBody>
      </p:sp>
      <p:sp>
        <p:nvSpPr>
          <p:cNvPr id="3" name="Text Placeholder 2">
            <a:extLst>
              <a:ext uri="{FF2B5EF4-FFF2-40B4-BE49-F238E27FC236}">
                <a16:creationId xmlns:a16="http://schemas.microsoft.com/office/drawing/2014/main" id="{56114E27-D891-5040-B18A-CFEFE32A40E0}"/>
              </a:ext>
            </a:extLst>
          </p:cNvPr>
          <p:cNvSpPr>
            <a:spLocks noGrp="1"/>
          </p:cNvSpPr>
          <p:nvPr>
            <p:ph type="body" idx="1"/>
          </p:nvPr>
        </p:nvSpPr>
        <p:spPr>
          <a:xfrm>
            <a:off x="709922" y="2257425"/>
            <a:ext cx="9772169" cy="900246"/>
          </a:xfrm>
        </p:spPr>
        <p:txBody>
          <a:bodyPr/>
          <a:lstStyle/>
          <a:p>
            <a:r>
              <a:rPr lang="en-GB" dirty="0"/>
              <a:t>Allows you to perform </a:t>
            </a:r>
            <a:r>
              <a:rPr lang="en-GB" b="1" i="1" dirty="0"/>
              <a:t>side effects </a:t>
            </a:r>
            <a:r>
              <a:rPr lang="en-GB" dirty="0"/>
              <a:t>when an action is dispatched to the store</a:t>
            </a:r>
          </a:p>
          <a:p>
            <a:endParaRPr lang="en-GB" dirty="0"/>
          </a:p>
          <a:p>
            <a:r>
              <a:rPr lang="en-GB" dirty="0"/>
              <a:t>Use utility function </a:t>
            </a:r>
            <a:r>
              <a:rPr lang="en-GB" i="1" dirty="0"/>
              <a:t>“</a:t>
            </a:r>
            <a:r>
              <a:rPr lang="en-GB" i="1" dirty="0" err="1"/>
              <a:t>createEffect</a:t>
            </a:r>
            <a:r>
              <a:rPr lang="en-GB" i="1" dirty="0"/>
              <a:t>()”</a:t>
            </a:r>
            <a:r>
              <a:rPr lang="en-GB" dirty="0"/>
              <a:t>:</a:t>
            </a:r>
            <a:endParaRPr lang="en-NL" i="1" dirty="0"/>
          </a:p>
        </p:txBody>
      </p:sp>
      <p:pic>
        <p:nvPicPr>
          <p:cNvPr id="6" name="Picture 5" descr="A screenshot of a cell phone&#10;&#10;Description automatically generated">
            <a:extLst>
              <a:ext uri="{FF2B5EF4-FFF2-40B4-BE49-F238E27FC236}">
                <a16:creationId xmlns:a16="http://schemas.microsoft.com/office/drawing/2014/main" id="{E3D8F4AD-75A0-B74F-B1C1-0F2C3EFB3C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856" y="3400425"/>
            <a:ext cx="8750300" cy="2857500"/>
          </a:xfrm>
          <a:prstGeom prst="rect">
            <a:avLst/>
          </a:prstGeom>
        </p:spPr>
      </p:pic>
    </p:spTree>
    <p:extLst>
      <p:ext uri="{BB962C8B-B14F-4D97-AF65-F5344CB8AC3E}">
        <p14:creationId xmlns:p14="http://schemas.microsoft.com/office/powerpoint/2010/main" val="37801673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41C76-554B-184D-9F65-1744E8A5F9A8}"/>
              </a:ext>
            </a:extLst>
          </p:cNvPr>
          <p:cNvSpPr>
            <a:spLocks noGrp="1"/>
          </p:cNvSpPr>
          <p:nvPr>
            <p:ph type="title"/>
          </p:nvPr>
        </p:nvSpPr>
        <p:spPr>
          <a:xfrm>
            <a:off x="460615" y="483077"/>
            <a:ext cx="9772169" cy="423193"/>
          </a:xfrm>
        </p:spPr>
        <p:txBody>
          <a:bodyPr/>
          <a:lstStyle/>
          <a:p>
            <a:pPr algn="ctr"/>
            <a:r>
              <a:rPr lang="en-NL" dirty="0"/>
              <a:t>Selectors</a:t>
            </a:r>
          </a:p>
        </p:txBody>
      </p:sp>
      <p:sp>
        <p:nvSpPr>
          <p:cNvPr id="3" name="Text Placeholder 2">
            <a:extLst>
              <a:ext uri="{FF2B5EF4-FFF2-40B4-BE49-F238E27FC236}">
                <a16:creationId xmlns:a16="http://schemas.microsoft.com/office/drawing/2014/main" id="{DB457BD2-A278-934D-8CB7-A4C2F942B15E}"/>
              </a:ext>
            </a:extLst>
          </p:cNvPr>
          <p:cNvSpPr>
            <a:spLocks noGrp="1"/>
          </p:cNvSpPr>
          <p:nvPr>
            <p:ph type="body" idx="1"/>
          </p:nvPr>
        </p:nvSpPr>
        <p:spPr>
          <a:xfrm>
            <a:off x="1586617" y="2257425"/>
            <a:ext cx="8895474" cy="300082"/>
          </a:xfrm>
        </p:spPr>
        <p:txBody>
          <a:bodyPr/>
          <a:lstStyle/>
          <a:p>
            <a:r>
              <a:rPr lang="en-GB" dirty="0"/>
              <a:t>Selectors are functions used for obtaining </a:t>
            </a:r>
            <a:r>
              <a:rPr lang="en-GB" b="1" i="1" dirty="0"/>
              <a:t>slices</a:t>
            </a:r>
            <a:r>
              <a:rPr lang="en-GB" dirty="0"/>
              <a:t> of the </a:t>
            </a:r>
            <a:r>
              <a:rPr lang="en-GB" b="1" i="1" dirty="0"/>
              <a:t>store state</a:t>
            </a:r>
            <a:r>
              <a:rPr lang="en-GB" dirty="0"/>
              <a:t>.</a:t>
            </a:r>
            <a:endParaRPr lang="en-NL" dirty="0"/>
          </a:p>
        </p:txBody>
      </p:sp>
    </p:spTree>
    <p:extLst>
      <p:ext uri="{BB962C8B-B14F-4D97-AF65-F5344CB8AC3E}">
        <p14:creationId xmlns:p14="http://schemas.microsoft.com/office/powerpoint/2010/main" val="8444455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6F065-8520-CE4D-A552-ECA54DEF5C2F}"/>
              </a:ext>
            </a:extLst>
          </p:cNvPr>
          <p:cNvSpPr>
            <a:spLocks noGrp="1"/>
          </p:cNvSpPr>
          <p:nvPr>
            <p:ph type="title"/>
          </p:nvPr>
        </p:nvSpPr>
        <p:spPr/>
        <p:txBody>
          <a:bodyPr/>
          <a:lstStyle/>
          <a:p>
            <a:endParaRPr lang="en-NL" dirty="0"/>
          </a:p>
        </p:txBody>
      </p:sp>
      <p:pic>
        <p:nvPicPr>
          <p:cNvPr id="5" name="Picture 4">
            <a:extLst>
              <a:ext uri="{FF2B5EF4-FFF2-40B4-BE49-F238E27FC236}">
                <a16:creationId xmlns:a16="http://schemas.microsoft.com/office/drawing/2014/main" id="{502A7C15-7E56-5C47-8259-FD7239B70E63}"/>
              </a:ext>
            </a:extLst>
          </p:cNvPr>
          <p:cNvPicPr>
            <a:picLocks noChangeAspect="1"/>
          </p:cNvPicPr>
          <p:nvPr/>
        </p:nvPicPr>
        <p:blipFill>
          <a:blip r:embed="rId2"/>
          <a:stretch>
            <a:fillRect/>
          </a:stretch>
        </p:blipFill>
        <p:spPr>
          <a:xfrm>
            <a:off x="937985" y="1571625"/>
            <a:ext cx="8817429" cy="4114800"/>
          </a:xfrm>
          <a:prstGeom prst="rect">
            <a:avLst/>
          </a:prstGeom>
        </p:spPr>
      </p:pic>
    </p:spTree>
    <p:extLst>
      <p:ext uri="{BB962C8B-B14F-4D97-AF65-F5344CB8AC3E}">
        <p14:creationId xmlns:p14="http://schemas.microsoft.com/office/powerpoint/2010/main" val="33391624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F4C05560-B8FB-A646-BE9C-CF50158B27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15" y="1038225"/>
            <a:ext cx="10871200" cy="5029200"/>
          </a:xfrm>
          <a:prstGeom prst="rect">
            <a:avLst/>
          </a:prstGeom>
        </p:spPr>
      </p:pic>
    </p:spTree>
    <p:extLst>
      <p:ext uri="{BB962C8B-B14F-4D97-AF65-F5344CB8AC3E}">
        <p14:creationId xmlns:p14="http://schemas.microsoft.com/office/powerpoint/2010/main" val="37751403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D28FE-DDEC-0B4B-BDA1-47DF81A3A6D2}"/>
              </a:ext>
            </a:extLst>
          </p:cNvPr>
          <p:cNvSpPr>
            <a:spLocks noGrp="1"/>
          </p:cNvSpPr>
          <p:nvPr>
            <p:ph type="title"/>
          </p:nvPr>
        </p:nvSpPr>
        <p:spPr>
          <a:xfrm>
            <a:off x="460615" y="483077"/>
            <a:ext cx="9772169" cy="423193"/>
          </a:xfrm>
        </p:spPr>
        <p:txBody>
          <a:bodyPr/>
          <a:lstStyle/>
          <a:p>
            <a:pPr algn="ctr"/>
            <a:r>
              <a:rPr lang="en-GB" dirty="0" err="1"/>
              <a:t>NgRx</a:t>
            </a:r>
            <a:r>
              <a:rPr lang="en-GB" dirty="0"/>
              <a:t> Entity</a:t>
            </a:r>
            <a:endParaRPr lang="en-NL" dirty="0"/>
          </a:p>
        </p:txBody>
      </p:sp>
      <p:sp>
        <p:nvSpPr>
          <p:cNvPr id="3" name="Text Placeholder 2">
            <a:extLst>
              <a:ext uri="{FF2B5EF4-FFF2-40B4-BE49-F238E27FC236}">
                <a16:creationId xmlns:a16="http://schemas.microsoft.com/office/drawing/2014/main" id="{79E9E9B9-398C-9340-AED5-29960F2064F4}"/>
              </a:ext>
            </a:extLst>
          </p:cNvPr>
          <p:cNvSpPr>
            <a:spLocks noGrp="1"/>
          </p:cNvSpPr>
          <p:nvPr>
            <p:ph type="body" idx="1"/>
          </p:nvPr>
        </p:nvSpPr>
        <p:spPr>
          <a:xfrm>
            <a:off x="1584901" y="4739413"/>
            <a:ext cx="8895474" cy="1107996"/>
          </a:xfrm>
        </p:spPr>
        <p:txBody>
          <a:bodyPr/>
          <a:lstStyle/>
          <a:p>
            <a:r>
              <a:rPr lang="en-GB" sz="1800" dirty="0"/>
              <a:t>import { </a:t>
            </a:r>
            <a:r>
              <a:rPr lang="en-GB" sz="1800" b="1" i="1" dirty="0" err="1"/>
              <a:t>EntityState</a:t>
            </a:r>
            <a:r>
              <a:rPr lang="en-GB" sz="1800" dirty="0"/>
              <a:t> } from '@</a:t>
            </a:r>
            <a:r>
              <a:rPr lang="en-GB" sz="1800" dirty="0" err="1"/>
              <a:t>ngrx</a:t>
            </a:r>
            <a:r>
              <a:rPr lang="en-GB" sz="1800" dirty="0"/>
              <a:t>/entity’;</a:t>
            </a:r>
          </a:p>
          <a:p>
            <a:endParaRPr lang="en-GB" sz="1800" dirty="0"/>
          </a:p>
          <a:p>
            <a:r>
              <a:rPr lang="en-GB" sz="1800" dirty="0"/>
              <a:t>export interface </a:t>
            </a:r>
            <a:r>
              <a:rPr lang="en-GB" sz="1800" dirty="0" err="1"/>
              <a:t>CourseState</a:t>
            </a:r>
            <a:r>
              <a:rPr lang="en-GB" sz="1800" dirty="0"/>
              <a:t> </a:t>
            </a:r>
            <a:r>
              <a:rPr lang="en-GB" sz="1800" b="1" i="1" dirty="0">
                <a:solidFill>
                  <a:schemeClr val="accent6"/>
                </a:solidFill>
              </a:rPr>
              <a:t>extends</a:t>
            </a:r>
            <a:r>
              <a:rPr lang="en-GB" sz="1800" dirty="0"/>
              <a:t> </a:t>
            </a:r>
            <a:r>
              <a:rPr lang="en-GB" sz="1800" b="1" i="1" dirty="0" err="1"/>
              <a:t>EntityState</a:t>
            </a:r>
            <a:r>
              <a:rPr lang="en-GB" sz="1800" dirty="0"/>
              <a:t>&lt;</a:t>
            </a:r>
            <a:r>
              <a:rPr lang="en-GB" sz="1800" b="1" dirty="0">
                <a:solidFill>
                  <a:schemeClr val="accent6"/>
                </a:solidFill>
              </a:rPr>
              <a:t>Course</a:t>
            </a:r>
            <a:r>
              <a:rPr lang="en-GB" sz="1800" dirty="0"/>
              <a:t>&gt; { }</a:t>
            </a:r>
            <a:endParaRPr lang="en-NL" sz="1800" dirty="0"/>
          </a:p>
          <a:p>
            <a:endParaRPr lang="en-NL" sz="1800" dirty="0"/>
          </a:p>
        </p:txBody>
      </p:sp>
      <p:sp>
        <p:nvSpPr>
          <p:cNvPr id="4" name="Rectangle 3">
            <a:extLst>
              <a:ext uri="{FF2B5EF4-FFF2-40B4-BE49-F238E27FC236}">
                <a16:creationId xmlns:a16="http://schemas.microsoft.com/office/drawing/2014/main" id="{5EF072E4-181B-EC47-A400-6D746F38E95C}"/>
              </a:ext>
            </a:extLst>
          </p:cNvPr>
          <p:cNvSpPr/>
          <p:nvPr/>
        </p:nvSpPr>
        <p:spPr>
          <a:xfrm>
            <a:off x="1584901" y="1757583"/>
            <a:ext cx="5346700" cy="2113784"/>
          </a:xfrm>
          <a:prstGeom prst="rect">
            <a:avLst/>
          </a:prstGeom>
        </p:spPr>
        <p:txBody>
          <a:bodyPr>
            <a:spAutoFit/>
          </a:bodyPr>
          <a:lstStyle/>
          <a:p>
            <a:pPr>
              <a:lnSpc>
                <a:spcPct val="150000"/>
              </a:lnSpc>
            </a:pPr>
            <a:r>
              <a:rPr lang="en-GB" b="1" dirty="0">
                <a:solidFill>
                  <a:srgbClr val="292929"/>
                </a:solidFill>
                <a:latin typeface="Verdana" panose="020B0604030504040204" pitchFamily="34" charset="0"/>
                <a:ea typeface="Verdana" panose="020B0604030504040204" pitchFamily="34" charset="0"/>
                <a:cs typeface="Verdana" panose="020B0604030504040204" pitchFamily="34" charset="0"/>
              </a:rPr>
              <a:t>export</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i="1" dirty="0">
                <a:solidFill>
                  <a:srgbClr val="292929"/>
                </a:solidFill>
                <a:latin typeface="Verdana" panose="020B0604030504040204" pitchFamily="34" charset="0"/>
                <a:ea typeface="Verdana" panose="020B0604030504040204" pitchFamily="34" charset="0"/>
                <a:cs typeface="Verdana" panose="020B0604030504040204" pitchFamily="34" charset="0"/>
              </a:rPr>
              <a:t>interface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b="1" dirty="0">
                <a:solidFill>
                  <a:schemeClr val="accent6"/>
                </a:solidFill>
                <a:latin typeface="Verdana" panose="020B0604030504040204" pitchFamily="34" charset="0"/>
                <a:ea typeface="Verdana" panose="020B0604030504040204" pitchFamily="34" charset="0"/>
                <a:cs typeface="Verdana" panose="020B0604030504040204" pitchFamily="34" charset="0"/>
              </a:rPr>
              <a:t>Course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id: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name: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description: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281018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FA0D8-B08F-D144-ACB2-9094E5AEE9B3}"/>
              </a:ext>
            </a:extLst>
          </p:cNvPr>
          <p:cNvSpPr>
            <a:spLocks noGrp="1"/>
          </p:cNvSpPr>
          <p:nvPr>
            <p:ph type="title"/>
          </p:nvPr>
        </p:nvSpPr>
        <p:spPr>
          <a:xfrm>
            <a:off x="460615" y="483077"/>
            <a:ext cx="9772169" cy="423193"/>
          </a:xfrm>
        </p:spPr>
        <p:txBody>
          <a:bodyPr/>
          <a:lstStyle/>
          <a:p>
            <a:pPr algn="ctr"/>
            <a:r>
              <a:rPr lang="en-NL" dirty="0"/>
              <a:t>Why State management?</a:t>
            </a:r>
          </a:p>
        </p:txBody>
      </p:sp>
      <p:sp>
        <p:nvSpPr>
          <p:cNvPr id="3" name="Text Placeholder 2">
            <a:extLst>
              <a:ext uri="{FF2B5EF4-FFF2-40B4-BE49-F238E27FC236}">
                <a16:creationId xmlns:a16="http://schemas.microsoft.com/office/drawing/2014/main" id="{EF3BAA41-66F3-6946-BCFA-60CE7E6BAB27}"/>
              </a:ext>
            </a:extLst>
          </p:cNvPr>
          <p:cNvSpPr>
            <a:spLocks noGrp="1"/>
          </p:cNvSpPr>
          <p:nvPr>
            <p:ph type="body" idx="1"/>
          </p:nvPr>
        </p:nvSpPr>
        <p:spPr>
          <a:xfrm>
            <a:off x="898962" y="2257425"/>
            <a:ext cx="8895474" cy="2100575"/>
          </a:xfrm>
        </p:spPr>
        <p:txBody>
          <a:bodyPr/>
          <a:lstStyle/>
          <a:p>
            <a:pPr algn="ctr"/>
            <a:r>
              <a:rPr lang="en-US" dirty="0"/>
              <a:t>Managing state in an App is hard </a:t>
            </a:r>
          </a:p>
          <a:p>
            <a:pPr algn="ctr"/>
            <a:endParaRPr lang="en-US" dirty="0"/>
          </a:p>
          <a:p>
            <a:pPr algn="ctr"/>
            <a:r>
              <a:rPr lang="en-US" dirty="0"/>
              <a:t>and becomes quickly tedious</a:t>
            </a:r>
          </a:p>
          <a:p>
            <a:pPr algn="ctr"/>
            <a:endParaRPr lang="en-US" dirty="0"/>
          </a:p>
          <a:p>
            <a:pPr algn="ctr"/>
            <a:r>
              <a:rPr lang="en-US" dirty="0"/>
              <a:t>with </a:t>
            </a:r>
            <a:r>
              <a:rPr lang="en-US" dirty="0">
                <a:solidFill>
                  <a:schemeClr val="accent2"/>
                </a:solidFill>
              </a:rPr>
              <a:t>no clear overview </a:t>
            </a:r>
            <a:r>
              <a:rPr lang="en-US" dirty="0"/>
              <a:t>what happens </a:t>
            </a:r>
            <a:r>
              <a:rPr lang="en-US" dirty="0">
                <a:solidFill>
                  <a:schemeClr val="accent2"/>
                </a:solidFill>
              </a:rPr>
              <a:t>where</a:t>
            </a:r>
            <a:r>
              <a:rPr lang="en-US" dirty="0"/>
              <a:t>.</a:t>
            </a:r>
          </a:p>
          <a:p>
            <a:pPr algn="ctr"/>
            <a:endParaRPr lang="en-US" dirty="0"/>
          </a:p>
          <a:p>
            <a:endParaRPr lang="en-NL" dirty="0"/>
          </a:p>
        </p:txBody>
      </p:sp>
    </p:spTree>
    <p:extLst>
      <p:ext uri="{BB962C8B-B14F-4D97-AF65-F5344CB8AC3E}">
        <p14:creationId xmlns:p14="http://schemas.microsoft.com/office/powerpoint/2010/main" val="1418283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A727A-49BD-D34E-A4E0-17B53F2B7BA5}"/>
              </a:ext>
            </a:extLst>
          </p:cNvPr>
          <p:cNvSpPr>
            <a:spLocks noGrp="1"/>
          </p:cNvSpPr>
          <p:nvPr>
            <p:ph type="title"/>
          </p:nvPr>
        </p:nvSpPr>
        <p:spPr>
          <a:xfrm>
            <a:off x="460615" y="483077"/>
            <a:ext cx="9772169" cy="423193"/>
          </a:xfrm>
        </p:spPr>
        <p:txBody>
          <a:bodyPr/>
          <a:lstStyle/>
          <a:p>
            <a:pPr algn="ctr"/>
            <a:endParaRPr lang="en-NL" dirty="0"/>
          </a:p>
        </p:txBody>
      </p:sp>
      <p:sp>
        <p:nvSpPr>
          <p:cNvPr id="3" name="Text Placeholder 2">
            <a:extLst>
              <a:ext uri="{FF2B5EF4-FFF2-40B4-BE49-F238E27FC236}">
                <a16:creationId xmlns:a16="http://schemas.microsoft.com/office/drawing/2014/main" id="{7A9EB3B4-DEA7-2748-B6EA-9E501F8AB576}"/>
              </a:ext>
            </a:extLst>
          </p:cNvPr>
          <p:cNvSpPr>
            <a:spLocks noGrp="1"/>
          </p:cNvSpPr>
          <p:nvPr>
            <p:ph type="body" idx="1"/>
          </p:nvPr>
        </p:nvSpPr>
        <p:spPr>
          <a:xfrm>
            <a:off x="1586617" y="2257425"/>
            <a:ext cx="8895474" cy="369332"/>
          </a:xfrm>
        </p:spPr>
        <p:txBody>
          <a:bodyPr/>
          <a:lstStyle/>
          <a:p>
            <a:pPr algn="ctr"/>
            <a:r>
              <a:rPr lang="en-NL" sz="2400" b="1" dirty="0"/>
              <a:t>DEMO REDUX !</a:t>
            </a:r>
          </a:p>
        </p:txBody>
      </p:sp>
    </p:spTree>
    <p:extLst>
      <p:ext uri="{BB962C8B-B14F-4D97-AF65-F5344CB8AC3E}">
        <p14:creationId xmlns:p14="http://schemas.microsoft.com/office/powerpoint/2010/main" val="18139175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E4845-98FE-7F4F-8318-8134774AD0AE}"/>
              </a:ext>
            </a:extLst>
          </p:cNvPr>
          <p:cNvSpPr>
            <a:spLocks noGrp="1"/>
          </p:cNvSpPr>
          <p:nvPr>
            <p:ph type="title"/>
          </p:nvPr>
        </p:nvSpPr>
        <p:spPr>
          <a:xfrm>
            <a:off x="460615" y="483077"/>
            <a:ext cx="9772169" cy="423193"/>
          </a:xfrm>
        </p:spPr>
        <p:txBody>
          <a:bodyPr/>
          <a:lstStyle/>
          <a:p>
            <a:pPr algn="ctr"/>
            <a:r>
              <a:rPr lang="en-NL" dirty="0"/>
              <a:t>Install Redux Chrome Extension</a:t>
            </a:r>
          </a:p>
        </p:txBody>
      </p:sp>
      <p:pic>
        <p:nvPicPr>
          <p:cNvPr id="5" name="Picture 4" descr="A screenshot of a computer screen&#10;&#10;Description automatically generated">
            <a:extLst>
              <a:ext uri="{FF2B5EF4-FFF2-40B4-BE49-F238E27FC236}">
                <a16:creationId xmlns:a16="http://schemas.microsoft.com/office/drawing/2014/main" id="{49E9BB44-F0D1-6548-8B41-9B8CD868EF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7613"/>
            <a:ext cx="10693400" cy="4227623"/>
          </a:xfrm>
          <a:prstGeom prst="rect">
            <a:avLst/>
          </a:prstGeom>
        </p:spPr>
      </p:pic>
    </p:spTree>
    <p:extLst>
      <p:ext uri="{BB962C8B-B14F-4D97-AF65-F5344CB8AC3E}">
        <p14:creationId xmlns:p14="http://schemas.microsoft.com/office/powerpoint/2010/main" val="31127351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A043D-E08E-1341-8570-2AC2CED3087B}"/>
              </a:ext>
            </a:extLst>
          </p:cNvPr>
          <p:cNvSpPr>
            <a:spLocks noGrp="1"/>
          </p:cNvSpPr>
          <p:nvPr>
            <p:ph type="title"/>
          </p:nvPr>
        </p:nvSpPr>
        <p:spPr>
          <a:xfrm>
            <a:off x="460615" y="483077"/>
            <a:ext cx="9772169" cy="423193"/>
          </a:xfrm>
        </p:spPr>
        <p:txBody>
          <a:bodyPr/>
          <a:lstStyle/>
          <a:p>
            <a:pPr algn="ctr"/>
            <a:r>
              <a:rPr lang="en-NL" dirty="0"/>
              <a:t>Start Backend</a:t>
            </a:r>
          </a:p>
        </p:txBody>
      </p:sp>
      <p:sp>
        <p:nvSpPr>
          <p:cNvPr id="3" name="Text Placeholder 2">
            <a:extLst>
              <a:ext uri="{FF2B5EF4-FFF2-40B4-BE49-F238E27FC236}">
                <a16:creationId xmlns:a16="http://schemas.microsoft.com/office/drawing/2014/main" id="{6F5BD602-04C4-B940-B2EB-CBB9E2252F77}"/>
              </a:ext>
            </a:extLst>
          </p:cNvPr>
          <p:cNvSpPr>
            <a:spLocks noGrp="1"/>
          </p:cNvSpPr>
          <p:nvPr>
            <p:ph type="body" idx="1"/>
          </p:nvPr>
        </p:nvSpPr>
        <p:spPr>
          <a:xfrm>
            <a:off x="1586617" y="2257425"/>
            <a:ext cx="8895474" cy="300082"/>
          </a:xfrm>
        </p:spPr>
        <p:txBody>
          <a:bodyPr/>
          <a:lstStyle/>
          <a:p>
            <a:r>
              <a:rPr lang="en-GB" b="1" dirty="0"/>
              <a:t>java</a:t>
            </a:r>
            <a:r>
              <a:rPr lang="en-GB" dirty="0"/>
              <a:t> </a:t>
            </a:r>
            <a:r>
              <a:rPr lang="en-GB" b="1" dirty="0"/>
              <a:t>-jar </a:t>
            </a:r>
            <a:r>
              <a:rPr lang="en-GB" dirty="0"/>
              <a:t>{</a:t>
            </a:r>
            <a:r>
              <a:rPr lang="en-GB" dirty="0" err="1"/>
              <a:t>path_to_the_jar_file</a:t>
            </a:r>
            <a:r>
              <a:rPr lang="en-GB" dirty="0"/>
              <a:t>}/</a:t>
            </a:r>
            <a:r>
              <a:rPr lang="en-GB" b="1" dirty="0"/>
              <a:t>course-1.0.0-SNAPSHOT.jar</a:t>
            </a:r>
            <a:endParaRPr lang="en-NL" b="1" dirty="0"/>
          </a:p>
        </p:txBody>
      </p:sp>
    </p:spTree>
    <p:extLst>
      <p:ext uri="{BB962C8B-B14F-4D97-AF65-F5344CB8AC3E}">
        <p14:creationId xmlns:p14="http://schemas.microsoft.com/office/powerpoint/2010/main" val="42632710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CBA75-AB43-184E-8FF0-A50CAF8683AF}"/>
              </a:ext>
            </a:extLst>
          </p:cNvPr>
          <p:cNvSpPr>
            <a:spLocks noGrp="1"/>
          </p:cNvSpPr>
          <p:nvPr>
            <p:ph type="title"/>
          </p:nvPr>
        </p:nvSpPr>
        <p:spPr>
          <a:xfrm>
            <a:off x="460615" y="483077"/>
            <a:ext cx="9772169" cy="423193"/>
          </a:xfrm>
        </p:spPr>
        <p:txBody>
          <a:bodyPr/>
          <a:lstStyle/>
          <a:p>
            <a:pPr algn="ctr"/>
            <a:r>
              <a:rPr lang="en-NL" dirty="0"/>
              <a:t>NgRx/Redux tutorial</a:t>
            </a:r>
          </a:p>
        </p:txBody>
      </p:sp>
      <p:sp>
        <p:nvSpPr>
          <p:cNvPr id="3" name="Text Placeholder 2">
            <a:extLst>
              <a:ext uri="{FF2B5EF4-FFF2-40B4-BE49-F238E27FC236}">
                <a16:creationId xmlns:a16="http://schemas.microsoft.com/office/drawing/2014/main" id="{F8A4BAF7-3AA4-5C42-8895-7A8C2FFB2236}"/>
              </a:ext>
            </a:extLst>
          </p:cNvPr>
          <p:cNvSpPr>
            <a:spLocks noGrp="1"/>
          </p:cNvSpPr>
          <p:nvPr>
            <p:ph type="body" idx="1"/>
          </p:nvPr>
        </p:nvSpPr>
        <p:spPr>
          <a:xfrm>
            <a:off x="1536700" y="3629025"/>
            <a:ext cx="8895474" cy="830997"/>
          </a:xfrm>
        </p:spPr>
        <p:txBody>
          <a:bodyPr/>
          <a:lstStyle/>
          <a:p>
            <a:r>
              <a:rPr lang="en-GB" sz="1800" b="1" i="1" u="sng" dirty="0">
                <a:hlinkClick r:id="rId2">
                  <a:extLst>
                    <a:ext uri="{A12FA001-AC4F-418D-AE19-62706E023703}">
                      <ahyp:hlinkClr xmlns:ahyp="http://schemas.microsoft.com/office/drawing/2018/hyperlinkcolor" val="tx"/>
                    </a:ext>
                  </a:extLst>
                </a:hlinkClick>
              </a:rPr>
              <a:t>Part 2</a:t>
            </a:r>
          </a:p>
          <a:p>
            <a:r>
              <a:rPr lang="en-GB" sz="1800" dirty="0">
                <a:solidFill>
                  <a:srgbClr val="FF0000"/>
                </a:solidFill>
                <a:hlinkClick r:id="rId2">
                  <a:extLst>
                    <a:ext uri="{A12FA001-AC4F-418D-AE19-62706E023703}">
                      <ahyp:hlinkClr xmlns:ahyp="http://schemas.microsoft.com/office/drawing/2018/hyperlinkcolor" val="tx"/>
                    </a:ext>
                  </a:extLst>
                </a:hlinkClick>
              </a:rPr>
              <a:t>https://medium.com/better-programming/angular-building-a-crud-application-with-ngrx-40e5f1c0b50c</a:t>
            </a:r>
            <a:endParaRPr lang="en-NL" sz="1800" dirty="0"/>
          </a:p>
        </p:txBody>
      </p:sp>
      <p:sp>
        <p:nvSpPr>
          <p:cNvPr id="4" name="Rectangle 3">
            <a:extLst>
              <a:ext uri="{FF2B5EF4-FFF2-40B4-BE49-F238E27FC236}">
                <a16:creationId xmlns:a16="http://schemas.microsoft.com/office/drawing/2014/main" id="{B04B7ED4-4C4F-164A-9B2F-F009974CEE7B}"/>
              </a:ext>
            </a:extLst>
          </p:cNvPr>
          <p:cNvSpPr/>
          <p:nvPr/>
        </p:nvSpPr>
        <p:spPr>
          <a:xfrm>
            <a:off x="1460500" y="2181225"/>
            <a:ext cx="8895474" cy="923330"/>
          </a:xfrm>
          <a:prstGeom prst="rect">
            <a:avLst/>
          </a:prstGeom>
        </p:spPr>
        <p:txBody>
          <a:bodyPr wrap="square">
            <a:spAutoFit/>
          </a:bodyPr>
          <a:lstStyle/>
          <a:p>
            <a:r>
              <a:rPr lang="en-GB" b="1" i="1" u="sng" dirty="0">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Part 1</a:t>
            </a:r>
          </a:p>
          <a:p>
            <a:r>
              <a:rPr lang="en-GB" dirty="0">
                <a:solidFill>
                  <a:srgbClr val="FF0000"/>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https://medium.com/better-programming/angular-getting-started-with-ngrx-75b9139c23eb</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76904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3046-C81A-EB47-93E5-399654565B33}"/>
              </a:ext>
            </a:extLst>
          </p:cNvPr>
          <p:cNvSpPr>
            <a:spLocks noGrp="1"/>
          </p:cNvSpPr>
          <p:nvPr>
            <p:ph type="title"/>
          </p:nvPr>
        </p:nvSpPr>
        <p:spPr>
          <a:xfrm>
            <a:off x="460615" y="483077"/>
            <a:ext cx="9772169" cy="423193"/>
          </a:xfrm>
        </p:spPr>
        <p:txBody>
          <a:bodyPr/>
          <a:lstStyle/>
          <a:p>
            <a:pPr algn="ctr"/>
            <a:r>
              <a:rPr lang="en-NL" dirty="0"/>
              <a:t>How to communicate between components?</a:t>
            </a:r>
          </a:p>
        </p:txBody>
      </p:sp>
      <p:pic>
        <p:nvPicPr>
          <p:cNvPr id="4" name="Picture 3">
            <a:extLst>
              <a:ext uri="{FF2B5EF4-FFF2-40B4-BE49-F238E27FC236}">
                <a16:creationId xmlns:a16="http://schemas.microsoft.com/office/drawing/2014/main" id="{27E536E4-564D-C84B-866B-57E841A1BFD5}"/>
              </a:ext>
            </a:extLst>
          </p:cNvPr>
          <p:cNvPicPr>
            <a:picLocks noChangeAspect="1"/>
          </p:cNvPicPr>
          <p:nvPr/>
        </p:nvPicPr>
        <p:blipFill>
          <a:blip r:embed="rId3"/>
          <a:stretch>
            <a:fillRect/>
          </a:stretch>
        </p:blipFill>
        <p:spPr>
          <a:xfrm>
            <a:off x="901700" y="2193925"/>
            <a:ext cx="8890000" cy="3175000"/>
          </a:xfrm>
          <a:prstGeom prst="rect">
            <a:avLst/>
          </a:prstGeom>
        </p:spPr>
      </p:pic>
    </p:spTree>
    <p:extLst>
      <p:ext uri="{BB962C8B-B14F-4D97-AF65-F5344CB8AC3E}">
        <p14:creationId xmlns:p14="http://schemas.microsoft.com/office/powerpoint/2010/main" val="1239798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05D87-FEC7-374F-890A-043191B522D9}"/>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01A46283-6F5B-C24A-9F40-BCF791FE7FD4}"/>
              </a:ext>
            </a:extLst>
          </p:cNvPr>
          <p:cNvSpPr>
            <a:spLocks noGrp="1"/>
          </p:cNvSpPr>
          <p:nvPr>
            <p:ph type="body" idx="1"/>
          </p:nvPr>
        </p:nvSpPr>
        <p:spPr>
          <a:xfrm>
            <a:off x="898962" y="2257425"/>
            <a:ext cx="8895474" cy="1969770"/>
          </a:xfrm>
        </p:spPr>
        <p:txBody>
          <a:bodyPr/>
          <a:lstStyle/>
          <a:p>
            <a:pPr algn="ctr"/>
            <a:r>
              <a:rPr lang="en-NL" sz="3200" b="1" dirty="0">
                <a:solidFill>
                  <a:srgbClr val="FF0000"/>
                </a:solidFill>
              </a:rPr>
              <a:t>Don’t use @Input and @output</a:t>
            </a:r>
          </a:p>
          <a:p>
            <a:pPr algn="ctr"/>
            <a:endParaRPr lang="en-NL" sz="3200" dirty="0"/>
          </a:p>
          <a:p>
            <a:pPr algn="ctr"/>
            <a:endParaRPr lang="en-NL" sz="3200" dirty="0"/>
          </a:p>
          <a:p>
            <a:pPr algn="ctr"/>
            <a:r>
              <a:rPr lang="en-NL" sz="3200" b="1" dirty="0">
                <a:solidFill>
                  <a:srgbClr val="00B050"/>
                </a:solidFill>
              </a:rPr>
              <a:t>Use Redux !</a:t>
            </a:r>
          </a:p>
        </p:txBody>
      </p:sp>
    </p:spTree>
    <p:extLst>
      <p:ext uri="{BB962C8B-B14F-4D97-AF65-F5344CB8AC3E}">
        <p14:creationId xmlns:p14="http://schemas.microsoft.com/office/powerpoint/2010/main" val="2556501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hape 77">
            <a:extLst>
              <a:ext uri="{FF2B5EF4-FFF2-40B4-BE49-F238E27FC236}">
                <a16:creationId xmlns:a16="http://schemas.microsoft.com/office/drawing/2014/main" id="{51F5495F-C43E-AA45-9F9A-A10D0AA6BA99}"/>
              </a:ext>
            </a:extLst>
          </p:cNvPr>
          <p:cNvPicPr preferRelativeResize="0"/>
          <p:nvPr/>
        </p:nvPicPr>
        <p:blipFill>
          <a:blip r:embed="rId3">
            <a:alphaModFix/>
          </a:blip>
          <a:stretch>
            <a:fillRect/>
          </a:stretch>
        </p:blipFill>
        <p:spPr>
          <a:xfrm>
            <a:off x="600011" y="1266825"/>
            <a:ext cx="9493375" cy="5914800"/>
          </a:xfrm>
          <a:prstGeom prst="rect">
            <a:avLst/>
          </a:prstGeom>
          <a:noFill/>
          <a:ln>
            <a:noFill/>
          </a:ln>
        </p:spPr>
      </p:pic>
      <p:sp>
        <p:nvSpPr>
          <p:cNvPr id="5" name="Title 1">
            <a:extLst>
              <a:ext uri="{FF2B5EF4-FFF2-40B4-BE49-F238E27FC236}">
                <a16:creationId xmlns:a16="http://schemas.microsoft.com/office/drawing/2014/main" id="{7F8403D7-275B-1040-9CA6-F9AD2E0B8C50}"/>
              </a:ext>
            </a:extLst>
          </p:cNvPr>
          <p:cNvSpPr>
            <a:spLocks noGrp="1"/>
          </p:cNvSpPr>
          <p:nvPr>
            <p:ph type="title"/>
          </p:nvPr>
        </p:nvSpPr>
        <p:spPr>
          <a:xfrm>
            <a:off x="460615" y="483077"/>
            <a:ext cx="9772169" cy="423193"/>
          </a:xfrm>
        </p:spPr>
        <p:txBody>
          <a:bodyPr/>
          <a:lstStyle/>
          <a:p>
            <a:pPr algn="ctr"/>
            <a:r>
              <a:rPr lang="en-NL" dirty="0"/>
              <a:t>Solution: </a:t>
            </a:r>
            <a:r>
              <a:rPr lang="en-NL" dirty="0">
                <a:solidFill>
                  <a:schemeClr val="accent2"/>
                </a:solidFill>
              </a:rPr>
              <a:t>Global Store</a:t>
            </a:r>
          </a:p>
        </p:txBody>
      </p:sp>
    </p:spTree>
    <p:extLst>
      <p:ext uri="{BB962C8B-B14F-4D97-AF65-F5344CB8AC3E}">
        <p14:creationId xmlns:p14="http://schemas.microsoft.com/office/powerpoint/2010/main" val="2941376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1B7D4-C148-6C49-9296-8DC7FC8054BD}"/>
              </a:ext>
            </a:extLst>
          </p:cNvPr>
          <p:cNvSpPr>
            <a:spLocks noGrp="1"/>
          </p:cNvSpPr>
          <p:nvPr>
            <p:ph type="title"/>
          </p:nvPr>
        </p:nvSpPr>
        <p:spPr>
          <a:xfrm>
            <a:off x="460615" y="483077"/>
            <a:ext cx="9772169" cy="423193"/>
          </a:xfrm>
        </p:spPr>
        <p:txBody>
          <a:bodyPr/>
          <a:lstStyle/>
          <a:p>
            <a:pPr algn="ctr"/>
            <a:r>
              <a:rPr lang="nl-NL" dirty="0"/>
              <a:t>Wat voor problemen lost een Global </a:t>
            </a:r>
            <a:r>
              <a:rPr lang="en-NL" dirty="0"/>
              <a:t>Store op?</a:t>
            </a:r>
          </a:p>
        </p:txBody>
      </p:sp>
      <p:sp>
        <p:nvSpPr>
          <p:cNvPr id="3" name="Text Placeholder 2">
            <a:extLst>
              <a:ext uri="{FF2B5EF4-FFF2-40B4-BE49-F238E27FC236}">
                <a16:creationId xmlns:a16="http://schemas.microsoft.com/office/drawing/2014/main" id="{7F70A7EB-E43D-A64A-885A-67C49CA35F72}"/>
              </a:ext>
            </a:extLst>
          </p:cNvPr>
          <p:cNvSpPr>
            <a:spLocks noGrp="1"/>
          </p:cNvSpPr>
          <p:nvPr>
            <p:ph type="body" idx="1"/>
          </p:nvPr>
        </p:nvSpPr>
        <p:spPr>
          <a:xfrm>
            <a:off x="241300" y="2333625"/>
            <a:ext cx="10240791" cy="3600986"/>
          </a:xfrm>
        </p:spPr>
        <p:txBody>
          <a:bodyPr/>
          <a:lstStyle/>
          <a:p>
            <a:pPr marL="342900" indent="-342900">
              <a:buFontTx/>
              <a:buChar char="-"/>
            </a:pPr>
            <a:r>
              <a:rPr lang="nl-NL" dirty="0"/>
              <a:t>De store dient als een </a:t>
            </a:r>
            <a:r>
              <a:rPr lang="nl-NL" dirty="0" err="1"/>
              <a:t>client</a:t>
            </a:r>
            <a:r>
              <a:rPr lang="nl-NL" dirty="0"/>
              <a:t>-side </a:t>
            </a:r>
            <a:r>
              <a:rPr lang="nl-NL" b="1" dirty="0"/>
              <a:t>cache</a:t>
            </a:r>
            <a:r>
              <a:rPr lang="nl-NL" dirty="0"/>
              <a:t> om herhaalde </a:t>
            </a:r>
            <a:r>
              <a:rPr lang="nl-NL" i="1" dirty="0"/>
              <a:t>Ajax-calls</a:t>
            </a:r>
            <a:r>
              <a:rPr lang="nl-NL" dirty="0"/>
              <a:t> te voorkomen</a:t>
            </a:r>
            <a:endParaRPr lang="en-US" dirty="0"/>
          </a:p>
          <a:p>
            <a:endParaRPr lang="en-NL" dirty="0"/>
          </a:p>
          <a:p>
            <a:r>
              <a:rPr lang="en-NL" dirty="0"/>
              <a:t>-   Een </a:t>
            </a:r>
            <a:r>
              <a:rPr lang="en-NL" b="1" dirty="0"/>
              <a:t>Globale store</a:t>
            </a:r>
            <a:r>
              <a:rPr lang="en-NL" dirty="0"/>
              <a:t> </a:t>
            </a:r>
            <a:r>
              <a:rPr lang="en-US" dirty="0"/>
              <a:t>lost het </a:t>
            </a:r>
            <a:r>
              <a:rPr lang="en-US" dirty="0" err="1"/>
              <a:t>probleem</a:t>
            </a:r>
            <a:r>
              <a:rPr lang="en-US" dirty="0"/>
              <a:t> op </a:t>
            </a:r>
            <a:r>
              <a:rPr lang="en-US" dirty="0" err="1"/>
              <a:t>tussen</a:t>
            </a:r>
            <a:r>
              <a:rPr lang="en-US" dirty="0"/>
              <a:t> component </a:t>
            </a:r>
            <a:r>
              <a:rPr lang="en-US" dirty="0" err="1"/>
              <a:t>interactie</a:t>
            </a:r>
            <a:endParaRPr lang="en-US" dirty="0"/>
          </a:p>
          <a:p>
            <a:endParaRPr lang="en-NL" dirty="0"/>
          </a:p>
          <a:p>
            <a:pPr marL="342900" indent="-342900">
              <a:buFontTx/>
              <a:buChar char="-"/>
            </a:pPr>
            <a:r>
              <a:rPr lang="en-NL" b="1" dirty="0"/>
              <a:t>Globale store</a:t>
            </a:r>
            <a:r>
              <a:rPr lang="en-NL" dirty="0"/>
              <a:t> kan </a:t>
            </a:r>
            <a:r>
              <a:rPr lang="en-US" dirty="0" err="1"/>
              <a:t>tijdelijke</a:t>
            </a:r>
            <a:r>
              <a:rPr lang="en-US" dirty="0"/>
              <a:t> ‘UI state’ </a:t>
            </a:r>
            <a:r>
              <a:rPr lang="en-US" dirty="0" err="1"/>
              <a:t>opslaan</a:t>
            </a:r>
            <a:r>
              <a:rPr lang="en-US" dirty="0"/>
              <a:t> (</a:t>
            </a:r>
            <a:r>
              <a:rPr lang="en-US" dirty="0" err="1"/>
              <a:t>als</a:t>
            </a:r>
            <a:r>
              <a:rPr lang="en-US" dirty="0"/>
              <a:t> je </a:t>
            </a:r>
            <a:r>
              <a:rPr lang="en-US" dirty="0" err="1"/>
              <a:t>navigeert</a:t>
            </a:r>
            <a:r>
              <a:rPr lang="en-US" dirty="0"/>
              <a:t> </a:t>
            </a:r>
            <a:r>
              <a:rPr lang="en-US" dirty="0" err="1"/>
              <a:t>tussen</a:t>
            </a:r>
            <a:r>
              <a:rPr lang="en-US" dirty="0"/>
              <a:t> views)</a:t>
            </a:r>
          </a:p>
          <a:p>
            <a:pPr marL="342900" indent="-342900">
              <a:buFontTx/>
              <a:buChar char="-"/>
            </a:pPr>
            <a:endParaRPr lang="en-US" dirty="0"/>
          </a:p>
          <a:p>
            <a:pPr marL="342900" indent="-342900">
              <a:buFontTx/>
              <a:buChar char="-"/>
            </a:pPr>
            <a:r>
              <a:rPr lang="nl-NL" dirty="0"/>
              <a:t>Wijziging van tijdelijke gegevens aan de </a:t>
            </a:r>
            <a:r>
              <a:rPr lang="nl-NL" dirty="0" err="1"/>
              <a:t>clientzijde</a:t>
            </a:r>
            <a:r>
              <a:rPr lang="nl-NL" dirty="0"/>
              <a:t> door meerdere actoren (</a:t>
            </a:r>
            <a:r>
              <a:rPr lang="en-US" i="1" dirty="0"/>
              <a:t>de server </a:t>
            </a:r>
            <a:r>
              <a:rPr lang="en-US" i="1" dirty="0" err="1"/>
              <a:t>en</a:t>
            </a:r>
            <a:r>
              <a:rPr lang="en-US" i="1" dirty="0"/>
              <a:t>/of de </a:t>
            </a:r>
            <a:r>
              <a:rPr lang="en-US" i="1" dirty="0" err="1"/>
              <a:t>eindgebruiker</a:t>
            </a:r>
            <a:r>
              <a:rPr lang="nl-NL" dirty="0"/>
              <a:t>). De server via </a:t>
            </a:r>
            <a:r>
              <a:rPr lang="en-GB" b="1" dirty="0"/>
              <a:t>via </a:t>
            </a:r>
            <a:r>
              <a:rPr lang="en-GB" b="1" dirty="0" err="1"/>
              <a:t>websockets</a:t>
            </a:r>
            <a:r>
              <a:rPr lang="en-GB" b="1" dirty="0"/>
              <a:t>.</a:t>
            </a:r>
            <a:endParaRPr lang="en-US" dirty="0"/>
          </a:p>
          <a:p>
            <a:endParaRPr lang="en-NL" dirty="0"/>
          </a:p>
          <a:p>
            <a:endParaRPr lang="en-NL" dirty="0"/>
          </a:p>
          <a:p>
            <a:r>
              <a:rPr lang="en-NL" dirty="0"/>
              <a:t> </a:t>
            </a:r>
          </a:p>
        </p:txBody>
      </p:sp>
    </p:spTree>
    <p:extLst>
      <p:ext uri="{BB962C8B-B14F-4D97-AF65-F5344CB8AC3E}">
        <p14:creationId xmlns:p14="http://schemas.microsoft.com/office/powerpoint/2010/main" val="694943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1B7D4-C148-6C49-9296-8DC7FC8054BD}"/>
              </a:ext>
            </a:extLst>
          </p:cNvPr>
          <p:cNvSpPr>
            <a:spLocks noGrp="1"/>
          </p:cNvSpPr>
          <p:nvPr>
            <p:ph type="title"/>
          </p:nvPr>
        </p:nvSpPr>
        <p:spPr>
          <a:xfrm>
            <a:off x="460615" y="483077"/>
            <a:ext cx="9772169" cy="423193"/>
          </a:xfrm>
        </p:spPr>
        <p:txBody>
          <a:bodyPr/>
          <a:lstStyle/>
          <a:p>
            <a:pPr algn="ctr"/>
            <a:r>
              <a:rPr lang="en-NL" dirty="0"/>
              <a:t>W</a:t>
            </a:r>
            <a:r>
              <a:rPr lang="en-US" dirty="0"/>
              <a:t>ha</a:t>
            </a:r>
            <a:r>
              <a:rPr lang="en-NL" dirty="0"/>
              <a:t>t kind of problems does a Store solve?</a:t>
            </a:r>
          </a:p>
        </p:txBody>
      </p:sp>
      <p:sp>
        <p:nvSpPr>
          <p:cNvPr id="3" name="Text Placeholder 2">
            <a:extLst>
              <a:ext uri="{FF2B5EF4-FFF2-40B4-BE49-F238E27FC236}">
                <a16:creationId xmlns:a16="http://schemas.microsoft.com/office/drawing/2014/main" id="{7F70A7EB-E43D-A64A-885A-67C49CA35F72}"/>
              </a:ext>
            </a:extLst>
          </p:cNvPr>
          <p:cNvSpPr>
            <a:spLocks noGrp="1"/>
          </p:cNvSpPr>
          <p:nvPr>
            <p:ph type="body" idx="1"/>
          </p:nvPr>
        </p:nvSpPr>
        <p:spPr>
          <a:xfrm>
            <a:off x="241300" y="2333625"/>
            <a:ext cx="10240791" cy="3600986"/>
          </a:xfrm>
        </p:spPr>
        <p:txBody>
          <a:bodyPr/>
          <a:lstStyle/>
          <a:p>
            <a:pPr marL="342900" indent="-342900">
              <a:buFont typeface="Arial" panose="020B0604020202020204" pitchFamily="34" charset="0"/>
              <a:buChar char="•"/>
            </a:pPr>
            <a:r>
              <a:rPr lang="en-NL" dirty="0"/>
              <a:t>T</a:t>
            </a:r>
            <a:r>
              <a:rPr lang="en-US" dirty="0"/>
              <a:t>hey provide a client-side cache if needed, to avoid doing repeated Ajax requests</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NL" dirty="0"/>
              <a:t>S</a:t>
            </a:r>
            <a:r>
              <a:rPr lang="en-US" dirty="0" err="1"/>
              <a:t>olve</a:t>
            </a:r>
            <a:r>
              <a:rPr lang="en-US" dirty="0"/>
              <a:t> the problem of component interaction</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US" dirty="0"/>
              <a:t>Provide a place to put temporary UI state (when navigating between views)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Allowing modification of client side transient data by multiple actors</a:t>
            </a:r>
          </a:p>
          <a:p>
            <a:r>
              <a:rPr lang="nl-NL" dirty="0"/>
              <a:t>   (</a:t>
            </a:r>
            <a:r>
              <a:rPr lang="en-US" i="1" dirty="0"/>
              <a:t>the server and/or the end-user</a:t>
            </a:r>
            <a:r>
              <a:rPr lang="nl-NL" dirty="0"/>
              <a:t>)</a:t>
            </a:r>
            <a:endParaRPr lang="en-US" dirty="0"/>
          </a:p>
          <a:p>
            <a:endParaRPr lang="en-NL" dirty="0"/>
          </a:p>
          <a:p>
            <a:endParaRPr lang="en-NL" dirty="0"/>
          </a:p>
          <a:p>
            <a:r>
              <a:rPr lang="en-NL" dirty="0"/>
              <a:t> </a:t>
            </a:r>
          </a:p>
        </p:txBody>
      </p:sp>
    </p:spTree>
    <p:extLst>
      <p:ext uri="{BB962C8B-B14F-4D97-AF65-F5344CB8AC3E}">
        <p14:creationId xmlns:p14="http://schemas.microsoft.com/office/powerpoint/2010/main" val="169632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898962" y="2226989"/>
            <a:ext cx="8895474" cy="1200329"/>
          </a:xfrm>
        </p:spPr>
        <p:txBody>
          <a:bodyPr/>
          <a:lstStyle/>
          <a:p>
            <a:pPr algn="ctr"/>
            <a:r>
              <a:rPr lang="en-GB" b="1" dirty="0">
                <a:solidFill>
                  <a:srgbClr val="C00000"/>
                </a:solidFill>
              </a:rPr>
              <a:t>1. Single source of truth </a:t>
            </a:r>
            <a:r>
              <a:rPr lang="en-GB" b="1" dirty="0">
                <a:solidFill>
                  <a:srgbClr val="C00000"/>
                </a:solidFill>
                <a:sym typeface="Wingdings" pitchFamily="2" charset="2"/>
              </a:rPr>
              <a:t> the Store!</a:t>
            </a:r>
            <a:endParaRPr lang="en-GB" b="1" dirty="0">
              <a:solidFill>
                <a:srgbClr val="C00000"/>
              </a:solidFill>
            </a:endParaRPr>
          </a:p>
          <a:p>
            <a:endParaRPr lang="en-NL" dirty="0"/>
          </a:p>
          <a:p>
            <a:endParaRPr lang="en-NL" dirty="0"/>
          </a:p>
          <a:p>
            <a:endParaRPr lang="en-NL" dirty="0"/>
          </a:p>
        </p:txBody>
      </p:sp>
      <p:pic>
        <p:nvPicPr>
          <p:cNvPr id="4" name="Picture 3">
            <a:extLst>
              <a:ext uri="{FF2B5EF4-FFF2-40B4-BE49-F238E27FC236}">
                <a16:creationId xmlns:a16="http://schemas.microsoft.com/office/drawing/2014/main" id="{71BA07B9-2512-1C4B-9EE3-B81AC48E83FF}"/>
              </a:ext>
            </a:extLst>
          </p:cNvPr>
          <p:cNvPicPr>
            <a:picLocks noChangeAspect="1"/>
          </p:cNvPicPr>
          <p:nvPr/>
        </p:nvPicPr>
        <p:blipFill>
          <a:blip r:embed="rId2"/>
          <a:stretch>
            <a:fillRect/>
          </a:stretch>
        </p:blipFill>
        <p:spPr>
          <a:xfrm>
            <a:off x="2628899" y="2827154"/>
            <a:ext cx="5435600" cy="3906838"/>
          </a:xfrm>
          <a:prstGeom prst="rect">
            <a:avLst/>
          </a:prstGeom>
        </p:spPr>
      </p:pic>
    </p:spTree>
    <p:extLst>
      <p:ext uri="{BB962C8B-B14F-4D97-AF65-F5344CB8AC3E}">
        <p14:creationId xmlns:p14="http://schemas.microsoft.com/office/powerpoint/2010/main" val="34690491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11887</TotalTime>
  <Words>1247</Words>
  <Application>Microsoft Macintosh PowerPoint</Application>
  <PresentationFormat>Custom</PresentationFormat>
  <Paragraphs>185</Paragraphs>
  <Slides>33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Helvetica Neue</vt:lpstr>
      <vt:lpstr>medium-content-serif-font</vt:lpstr>
      <vt:lpstr>Verdana</vt:lpstr>
      <vt:lpstr>Office Theme</vt:lpstr>
      <vt:lpstr>PowerPoint Presentation</vt:lpstr>
      <vt:lpstr>What is State?</vt:lpstr>
      <vt:lpstr>Why State management?</vt:lpstr>
      <vt:lpstr>How to communicate between components?</vt:lpstr>
      <vt:lpstr>PowerPoint Presentation</vt:lpstr>
      <vt:lpstr>Solution: Global Store</vt:lpstr>
      <vt:lpstr>Wat voor problemen lost een Global Store op?</vt:lpstr>
      <vt:lpstr>What kind of problems does a Store solve?</vt:lpstr>
      <vt:lpstr>Redux is based on 3 principles</vt:lpstr>
      <vt:lpstr>Redux is based on 3 principles</vt:lpstr>
      <vt:lpstr>Redux is based on 3 principles</vt:lpstr>
      <vt:lpstr>Architecture</vt:lpstr>
      <vt:lpstr>NgRx/Redux</vt:lpstr>
      <vt:lpstr>What is NgRX?</vt:lpstr>
      <vt:lpstr>Wat voor problemen lost NgRx op?</vt:lpstr>
      <vt:lpstr>Pros NgRx?</vt:lpstr>
      <vt:lpstr>Cons NgRx?</vt:lpstr>
      <vt:lpstr>Other Solutions than NgRx</vt:lpstr>
      <vt:lpstr>PowerPoint Presentation</vt:lpstr>
      <vt:lpstr>When to choose for NgRx/NgXs?</vt:lpstr>
      <vt:lpstr>Fundamental Elements of NgRx </vt:lpstr>
      <vt:lpstr>Store</vt:lpstr>
      <vt:lpstr>Actions</vt:lpstr>
      <vt:lpstr>Reducers</vt:lpstr>
      <vt:lpstr>Effects</vt:lpstr>
      <vt:lpstr>Selectors</vt:lpstr>
      <vt:lpstr>PowerPoint Presentation</vt:lpstr>
      <vt:lpstr>PowerPoint Presentation</vt:lpstr>
      <vt:lpstr>NgRx Entity</vt:lpstr>
      <vt:lpstr>PowerPoint Presentation</vt:lpstr>
      <vt:lpstr>Install Redux Chrome Extension</vt:lpstr>
      <vt:lpstr>Start Backend</vt:lpstr>
      <vt:lpstr>NgRx/Redux tutorial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Eijgermans, Peter</cp:lastModifiedBy>
  <cp:revision>119</cp:revision>
  <dcterms:created xsi:type="dcterms:W3CDTF">2019-02-17T16:59:30Z</dcterms:created>
  <dcterms:modified xsi:type="dcterms:W3CDTF">2021-12-17T17:50:07Z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2019-02-17T00:00:00Z</vt:filetime>
  </property>
  <property fmtid="{D5CDD505-2E9C-101B-9397-08002B2CF9AE}" pid="3" name="LastSaved">
    <vt:filetime>2019-02-17T00:00:00Z</vt:filetime>
  </property>
</Properties>
</file>